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6"/>
  </p:notesMasterIdLst>
  <p:sldIdLst>
    <p:sldId id="256" r:id="rId2"/>
    <p:sldId id="275" r:id="rId3"/>
    <p:sldId id="276" r:id="rId4"/>
    <p:sldId id="278" r:id="rId5"/>
    <p:sldId id="277" r:id="rId6"/>
    <p:sldId id="274" r:id="rId7"/>
    <p:sldId id="279" r:id="rId8"/>
    <p:sldId id="280" r:id="rId9"/>
    <p:sldId id="281" r:id="rId10"/>
    <p:sldId id="282" r:id="rId11"/>
    <p:sldId id="283" r:id="rId12"/>
    <p:sldId id="290" r:id="rId13"/>
    <p:sldId id="259" r:id="rId14"/>
    <p:sldId id="257" r:id="rId15"/>
    <p:sldId id="284" r:id="rId16"/>
    <p:sldId id="285" r:id="rId17"/>
    <p:sldId id="286" r:id="rId18"/>
    <p:sldId id="287" r:id="rId19"/>
    <p:sldId id="288" r:id="rId20"/>
    <p:sldId id="289" r:id="rId21"/>
    <p:sldId id="291" r:id="rId22"/>
    <p:sldId id="342" r:id="rId23"/>
    <p:sldId id="344" r:id="rId24"/>
    <p:sldId id="419" r:id="rId25"/>
    <p:sldId id="355" r:id="rId26"/>
    <p:sldId id="420" r:id="rId27"/>
    <p:sldId id="356" r:id="rId28"/>
    <p:sldId id="271" r:id="rId29"/>
    <p:sldId id="269" r:id="rId30"/>
    <p:sldId id="429" r:id="rId31"/>
    <p:sldId id="270" r:id="rId32"/>
    <p:sldId id="301" r:id="rId33"/>
    <p:sldId id="430" r:id="rId34"/>
    <p:sldId id="421" r:id="rId35"/>
    <p:sldId id="264" r:id="rId36"/>
    <p:sldId id="426" r:id="rId37"/>
    <p:sldId id="422" r:id="rId38"/>
    <p:sldId id="423" r:id="rId39"/>
    <p:sldId id="424" r:id="rId40"/>
    <p:sldId id="425" r:id="rId41"/>
    <p:sldId id="427" r:id="rId42"/>
    <p:sldId id="364" r:id="rId43"/>
    <p:sldId id="365" r:id="rId44"/>
    <p:sldId id="366" r:id="rId45"/>
    <p:sldId id="367" r:id="rId46"/>
    <p:sldId id="431" r:id="rId47"/>
    <p:sldId id="432" r:id="rId48"/>
    <p:sldId id="433" r:id="rId49"/>
    <p:sldId id="434" r:id="rId50"/>
    <p:sldId id="436" r:id="rId51"/>
    <p:sldId id="437" r:id="rId52"/>
    <p:sldId id="428" r:id="rId53"/>
    <p:sldId id="273" r:id="rId54"/>
    <p:sldId id="435"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46AF5E-301B-45A9-9D35-D22D86C967E0}" type="datetimeFigureOut">
              <a:rPr lang="en-US" smtClean="0"/>
              <a:t>11/5/2023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A4C093-16A3-4335-A807-FB31555204DC}" type="slidenum">
              <a:rPr lang="en-US" smtClean="0"/>
              <a:t>‹#›</a:t>
            </a:fld>
            <a:endParaRPr lang="en-US"/>
          </a:p>
        </p:txBody>
      </p:sp>
    </p:spTree>
    <p:extLst>
      <p:ext uri="{BB962C8B-B14F-4D97-AF65-F5344CB8AC3E}">
        <p14:creationId xmlns:p14="http://schemas.microsoft.com/office/powerpoint/2010/main" val="1712760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24</a:t>
            </a:fld>
            <a:endParaRPr lang="en-US"/>
          </a:p>
        </p:txBody>
      </p:sp>
    </p:spTree>
    <p:extLst>
      <p:ext uri="{BB962C8B-B14F-4D97-AF65-F5344CB8AC3E}">
        <p14:creationId xmlns:p14="http://schemas.microsoft.com/office/powerpoint/2010/main" val="1833789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1321840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27</a:t>
            </a:fld>
            <a:endParaRPr lang="en-US"/>
          </a:p>
        </p:txBody>
      </p:sp>
    </p:spTree>
    <p:extLst>
      <p:ext uri="{BB962C8B-B14F-4D97-AF65-F5344CB8AC3E}">
        <p14:creationId xmlns:p14="http://schemas.microsoft.com/office/powerpoint/2010/main" val="1132729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5B8A852-377D-6FB8-CE11-969307CBDD24}"/>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r" rtl="1" eaLnBrk="0" hangingPunct="0">
              <a:spcBef>
                <a:spcPct val="0"/>
              </a:spcBef>
              <a:defRPr>
                <a:solidFill>
                  <a:schemeClr val="tx1"/>
                </a:solidFill>
                <a:latin typeface="Arial" panose="020B0604020202020204" pitchFamily="34" charset="0"/>
                <a:cs typeface="Arial" panose="020B0604020202020204" pitchFamily="34" charset="0"/>
              </a:defRPr>
            </a:lvl1pPr>
            <a:lvl2pPr marL="742950" indent="-285750" algn="r" rtl="1" eaLnBrk="0" hangingPunct="0">
              <a:spcBef>
                <a:spcPct val="0"/>
              </a:spcBef>
              <a:defRPr>
                <a:solidFill>
                  <a:schemeClr val="tx1"/>
                </a:solidFill>
                <a:latin typeface="Arial" panose="020B0604020202020204" pitchFamily="34" charset="0"/>
                <a:cs typeface="Arial" panose="020B0604020202020204" pitchFamily="34" charset="0"/>
              </a:defRPr>
            </a:lvl2pPr>
            <a:lvl3pPr marL="1143000" indent="-228600" algn="r" rtl="1" eaLnBrk="0" hangingPunct="0">
              <a:spcBef>
                <a:spcPct val="0"/>
              </a:spcBef>
              <a:defRPr>
                <a:solidFill>
                  <a:schemeClr val="tx1"/>
                </a:solidFill>
                <a:latin typeface="Arial" panose="020B0604020202020204" pitchFamily="34" charset="0"/>
                <a:cs typeface="Arial" panose="020B0604020202020204" pitchFamily="34" charset="0"/>
              </a:defRPr>
            </a:lvl3pPr>
            <a:lvl4pPr marL="1600200" indent="-228600" algn="r" rtl="1" eaLnBrk="0" hangingPunct="0">
              <a:spcBef>
                <a:spcPct val="0"/>
              </a:spcBef>
              <a:defRPr>
                <a:solidFill>
                  <a:schemeClr val="tx1"/>
                </a:solidFill>
                <a:latin typeface="Arial" panose="020B0604020202020204" pitchFamily="34" charset="0"/>
                <a:cs typeface="Arial" panose="020B0604020202020204" pitchFamily="34" charset="0"/>
              </a:defRPr>
            </a:lvl4pPr>
            <a:lvl5pPr marL="2057400" indent="-228600" algn="r" rtl="1" eaLnBrk="0" hangingPunct="0">
              <a:spcBef>
                <a:spcPct val="0"/>
              </a:spcBef>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None/>
            </a:pPr>
            <a:fld id="{71D403BE-D0FE-4A35-B282-264B92336177}" type="slidenum">
              <a:rPr lang="ar-SA" altLang="en-US" sz="1200"/>
              <a:pPr eaLnBrk="1" hangingPunct="1">
                <a:buFontTx/>
                <a:buNone/>
              </a:pPr>
              <a:t>32</a:t>
            </a:fld>
            <a:endParaRPr lang="en-US" altLang="en-US" sz="1200"/>
          </a:p>
        </p:txBody>
      </p:sp>
      <p:sp>
        <p:nvSpPr>
          <p:cNvPr id="80899" name="Rectangle 2">
            <a:extLst>
              <a:ext uri="{FF2B5EF4-FFF2-40B4-BE49-F238E27FC236}">
                <a16:creationId xmlns:a16="http://schemas.microsoft.com/office/drawing/2014/main" id="{4D5A7DF4-FEF4-6E41-F854-8E9D9464A955}"/>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B1A1A7B3-AE40-A321-CC3D-2E2C66E0D5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42</a:t>
            </a:fld>
            <a:endParaRPr lang="en-US"/>
          </a:p>
        </p:txBody>
      </p:sp>
    </p:spTree>
    <p:extLst>
      <p:ext uri="{BB962C8B-B14F-4D97-AF65-F5344CB8AC3E}">
        <p14:creationId xmlns:p14="http://schemas.microsoft.com/office/powerpoint/2010/main" val="3161590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43</a:t>
            </a:fld>
            <a:endParaRPr lang="en-US"/>
          </a:p>
        </p:txBody>
      </p:sp>
    </p:spTree>
    <p:extLst>
      <p:ext uri="{BB962C8B-B14F-4D97-AF65-F5344CB8AC3E}">
        <p14:creationId xmlns:p14="http://schemas.microsoft.com/office/powerpoint/2010/main" val="694703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44</a:t>
            </a:fld>
            <a:endParaRPr lang="en-US"/>
          </a:p>
        </p:txBody>
      </p:sp>
    </p:spTree>
    <p:extLst>
      <p:ext uri="{BB962C8B-B14F-4D97-AF65-F5344CB8AC3E}">
        <p14:creationId xmlns:p14="http://schemas.microsoft.com/office/powerpoint/2010/main" val="2011822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45</a:t>
            </a:fld>
            <a:endParaRPr lang="en-US"/>
          </a:p>
        </p:txBody>
      </p:sp>
    </p:spTree>
    <p:extLst>
      <p:ext uri="{BB962C8B-B14F-4D97-AF65-F5344CB8AC3E}">
        <p14:creationId xmlns:p14="http://schemas.microsoft.com/office/powerpoint/2010/main" val="1558059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6ED951-CEB9-49AE-8EED-CD5FA56D24D8}"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E89F93-4A53-42F2-BD6E-5A8451580D02}"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63F9F24-A766-4BF8-A91E-FBB1786029C0}"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1D738861-E4D1-41A1-9677-453D47682550}"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34BFC306-636D-455B-B495-020A7F302FCB}"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83748-E1D3-4172-97AB-0A0EDDFC6D4E}"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8BA568-05B4-4680-8DD5-228D2E15B5D0}"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31D255-8B6D-4742-820D-ACF806E87239}"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2AAD53-7074-4F6C-8DB3-21FE35E14471}"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3DE570-EB0C-4C9C-AECD-79127F6A83C4}"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A9E334-DF1F-4DE9-9899-2FDF3EAD3CC5}"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C4870B-0F76-4A51-A74B-6A3FD096BFC7}" type="datetime1">
              <a:rPr lang="en-US" smtClean="0"/>
              <a:t>11/5/2023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D539967-571E-47C5-870C-C8093F88DEE5}" type="datetime1">
              <a:rPr lang="en-US" smtClean="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528F47-C033-4E90-9275-2A05F849A719}" type="datetime1">
              <a:rPr lang="en-US" smtClean="0"/>
              <a:t>11/5/2023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DC045F8-63E3-4B23-84D6-8A36C8B7B826}"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7F6F4BC-A87A-4AFB-9B71-D00C604D905E}"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7846094-6287-42D1-BA8A-9426500214F3}" type="datetime1">
              <a:rPr lang="en-US" smtClean="0"/>
              <a:t>11/5/2023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geeksforgeeks.org/cpp-arrays/"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www.programiz.com/cpp-programming/array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hyperlink" Target="https://www.simplilearn.com/data-structures-and-algorithms-article"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programiz.com/dsa/linked-list" TargetMode="External"/><Relationship Id="rId2" Type="http://schemas.openxmlformats.org/officeDocument/2006/relationships/hyperlink" Target="https://www.geeksforgeeks.org/what-is-linked-list/"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2" Type="http://schemas.openxmlformats.org/officeDocument/2006/relationships/hyperlink" Target="https://www.geeksforgeeks.org/applications-advantages-and-disadvantages-of-array-data-structure/"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 Id="rId5" Type="http://schemas.openxmlformats.org/officeDocument/2006/relationships/image" Target="../media/image73.png"/><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toppr.com/guides/computer-science/introduction-to-c-/data-types-variables-and-constants/concept-of-data-typ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7325" y="1581150"/>
            <a:ext cx="10353675" cy="2419350"/>
          </a:xfrm>
        </p:spPr>
        <p:txBody>
          <a:bodyPr>
            <a:normAutofit fontScale="90000"/>
          </a:bodyPr>
          <a:lstStyle/>
          <a:p>
            <a:pPr algn="ctr"/>
            <a:r>
              <a:rPr lang="en-US" b="1" dirty="0"/>
              <a:t>Chapter 3 </a:t>
            </a:r>
            <a:br>
              <a:rPr lang="en-US" b="1" dirty="0"/>
            </a:br>
            <a:r>
              <a:rPr lang="en-US" dirty="0"/>
              <a:t>Data Structures and Applications</a:t>
            </a:r>
            <a:endParaRPr lang="en-US" b="1" dirty="0"/>
          </a:p>
        </p:txBody>
      </p:sp>
      <p:sp>
        <p:nvSpPr>
          <p:cNvPr id="4" name="Rectangle 1"/>
          <p:cNvSpPr>
            <a:spLocks noGrp="1" noChangeArrowheads="1"/>
          </p:cNvSpPr>
          <p:nvPr>
            <p:ph type="subTitle" idx="1"/>
          </p:nvPr>
        </p:nvSpPr>
        <p:spPr bwMode="auto">
          <a:xfrm>
            <a:off x="2589213" y="5155854"/>
            <a:ext cx="17662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Fikadu Wayesa</a:t>
            </a:r>
          </a:p>
        </p:txBody>
      </p:sp>
      <p:sp>
        <p:nvSpPr>
          <p:cNvPr id="5" name="Slide Number Placeholder 4">
            <a:extLst>
              <a:ext uri="{FF2B5EF4-FFF2-40B4-BE49-F238E27FC236}">
                <a16:creationId xmlns:a16="http://schemas.microsoft.com/office/drawing/2014/main" id="{0C432F73-E0FB-7E5C-6DE9-5BCDF7357466}"/>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
        <p:nvSpPr>
          <p:cNvPr id="3" name="Date Placeholder 2">
            <a:extLst>
              <a:ext uri="{FF2B5EF4-FFF2-40B4-BE49-F238E27FC236}">
                <a16:creationId xmlns:a16="http://schemas.microsoft.com/office/drawing/2014/main" id="{840A19B7-B916-4A77-A09A-7CCFD3D4B7D0}"/>
              </a:ext>
            </a:extLst>
          </p:cNvPr>
          <p:cNvSpPr>
            <a:spLocks noGrp="1"/>
          </p:cNvSpPr>
          <p:nvPr>
            <p:ph type="dt" sz="half" idx="10"/>
          </p:nvPr>
        </p:nvSpPr>
        <p:spPr/>
        <p:txBody>
          <a:bodyPr/>
          <a:lstStyle/>
          <a:p>
            <a:fld id="{2D61ED26-2612-4CAD-80C4-1EC12E50C72B}" type="datetime1">
              <a:rPr lang="en-US" smtClean="0"/>
              <a:t>11/5/2023</a:t>
            </a:fld>
            <a:endParaRPr lang="en-US" dirty="0"/>
          </a:p>
        </p:txBody>
      </p:sp>
    </p:spTree>
    <p:extLst>
      <p:ext uri="{BB962C8B-B14F-4D97-AF65-F5344CB8AC3E}">
        <p14:creationId xmlns:p14="http://schemas.microsoft.com/office/powerpoint/2010/main" val="1803247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B26A8-895E-B089-6C23-1B08619F3F3E}"/>
              </a:ext>
            </a:extLst>
          </p:cNvPr>
          <p:cNvSpPr>
            <a:spLocks noGrp="1"/>
          </p:cNvSpPr>
          <p:nvPr>
            <p:ph type="title"/>
          </p:nvPr>
        </p:nvSpPr>
        <p:spPr>
          <a:xfrm>
            <a:off x="2592925" y="624110"/>
            <a:ext cx="8911687" cy="747490"/>
          </a:xfrm>
        </p:spPr>
        <p:txBody>
          <a:bodyPr/>
          <a:lstStyle/>
          <a:p>
            <a:r>
              <a:rPr lang="en-US" b="1" dirty="0"/>
              <a:t>Exercise</a:t>
            </a:r>
            <a:endParaRPr lang="en-US" dirty="0"/>
          </a:p>
        </p:txBody>
      </p:sp>
      <p:sp>
        <p:nvSpPr>
          <p:cNvPr id="3" name="Content Placeholder 2">
            <a:extLst>
              <a:ext uri="{FF2B5EF4-FFF2-40B4-BE49-F238E27FC236}">
                <a16:creationId xmlns:a16="http://schemas.microsoft.com/office/drawing/2014/main" id="{5723F617-F3ED-4798-F715-19F6BCB18553}"/>
              </a:ext>
            </a:extLst>
          </p:cNvPr>
          <p:cNvSpPr>
            <a:spLocks noGrp="1"/>
          </p:cNvSpPr>
          <p:nvPr>
            <p:ph idx="1"/>
          </p:nvPr>
        </p:nvSpPr>
        <p:spPr>
          <a:xfrm>
            <a:off x="628650" y="1295400"/>
            <a:ext cx="10875962" cy="4615822"/>
          </a:xfrm>
        </p:spPr>
        <p:txBody>
          <a:bodyPr/>
          <a:lstStyle/>
          <a:p>
            <a:r>
              <a:rPr lang="en-US" dirty="0"/>
              <a:t>: Write a C++ program that creates and stores a student record consists of ID, Name, department, sex, age and CGPA using structures. (The data should be entered from user)</a:t>
            </a:r>
          </a:p>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14FBB728-40C2-8907-03B3-B357FF70271E}"/>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4" name="Date Placeholder 3">
            <a:extLst>
              <a:ext uri="{FF2B5EF4-FFF2-40B4-BE49-F238E27FC236}">
                <a16:creationId xmlns:a16="http://schemas.microsoft.com/office/drawing/2014/main" id="{F8DC147F-A944-740F-A1BA-EAE37EDCED37}"/>
              </a:ext>
            </a:extLst>
          </p:cNvPr>
          <p:cNvSpPr>
            <a:spLocks noGrp="1"/>
          </p:cNvSpPr>
          <p:nvPr>
            <p:ph type="dt" sz="half" idx="10"/>
          </p:nvPr>
        </p:nvSpPr>
        <p:spPr/>
        <p:txBody>
          <a:bodyPr/>
          <a:lstStyle/>
          <a:p>
            <a:fld id="{386DA877-9FB7-4335-9607-11D555BDF582}" type="datetime1">
              <a:rPr lang="en-US" smtClean="0"/>
              <a:t>11/5/2023</a:t>
            </a:fld>
            <a:endParaRPr lang="en-US" dirty="0"/>
          </a:p>
        </p:txBody>
      </p:sp>
    </p:spTree>
    <p:extLst>
      <p:ext uri="{BB962C8B-B14F-4D97-AF65-F5344CB8AC3E}">
        <p14:creationId xmlns:p14="http://schemas.microsoft.com/office/powerpoint/2010/main" val="2151171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AF2E4-E6E8-DA9B-5367-A9B657D8082C}"/>
              </a:ext>
            </a:extLst>
          </p:cNvPr>
          <p:cNvSpPr>
            <a:spLocks noGrp="1"/>
          </p:cNvSpPr>
          <p:nvPr>
            <p:ph type="title"/>
          </p:nvPr>
        </p:nvSpPr>
        <p:spPr>
          <a:xfrm>
            <a:off x="2592925" y="624110"/>
            <a:ext cx="8911687" cy="776065"/>
          </a:xfrm>
        </p:spPr>
        <p:txBody>
          <a:bodyPr/>
          <a:lstStyle/>
          <a:p>
            <a:r>
              <a:rPr lang="en-US" b="0" i="0" dirty="0">
                <a:solidFill>
                  <a:srgbClr val="333333"/>
                </a:solidFill>
                <a:effectLst/>
                <a:latin typeface="Noto Sans" panose="020B0502040504020204" pitchFamily="34" charset="0"/>
              </a:rPr>
              <a:t>Array of Structures</a:t>
            </a:r>
            <a:endParaRPr lang="en-US" dirty="0"/>
          </a:p>
        </p:txBody>
      </p:sp>
      <p:sp>
        <p:nvSpPr>
          <p:cNvPr id="3" name="Content Placeholder 2">
            <a:extLst>
              <a:ext uri="{FF2B5EF4-FFF2-40B4-BE49-F238E27FC236}">
                <a16:creationId xmlns:a16="http://schemas.microsoft.com/office/drawing/2014/main" id="{BE15CDA2-48F4-11B1-4B45-BE6D01C0B491}"/>
              </a:ext>
            </a:extLst>
          </p:cNvPr>
          <p:cNvSpPr>
            <a:spLocks noGrp="1"/>
          </p:cNvSpPr>
          <p:nvPr>
            <p:ph idx="1"/>
          </p:nvPr>
        </p:nvSpPr>
        <p:spPr>
          <a:xfrm>
            <a:off x="531812" y="1400175"/>
            <a:ext cx="10972800" cy="4833715"/>
          </a:xfrm>
        </p:spPr>
        <p:txBody>
          <a:bodyPr/>
          <a:lstStyle/>
          <a:p>
            <a:r>
              <a:rPr lang="en-US" b="0" i="0" dirty="0">
                <a:solidFill>
                  <a:srgbClr val="333333"/>
                </a:solidFill>
                <a:effectLst/>
                <a:latin typeface="Noto Sans" panose="020B0502040504020204" pitchFamily="34" charset="0"/>
              </a:rPr>
              <a:t>We can also make an array of structures. </a:t>
            </a:r>
          </a:p>
          <a:p>
            <a:r>
              <a:rPr lang="en-US" b="0" i="0" dirty="0">
                <a:solidFill>
                  <a:srgbClr val="333333"/>
                </a:solidFill>
                <a:effectLst/>
                <a:latin typeface="Noto Sans" panose="020B0502040504020204" pitchFamily="34" charset="0"/>
              </a:rPr>
              <a:t>In the first example in structures, we stored the data of 3 students. </a:t>
            </a:r>
          </a:p>
          <a:p>
            <a:r>
              <a:rPr lang="en-US" b="0" i="0" dirty="0">
                <a:solidFill>
                  <a:srgbClr val="333333"/>
                </a:solidFill>
                <a:effectLst/>
                <a:latin typeface="Noto Sans" panose="020B0502040504020204" pitchFamily="34" charset="0"/>
              </a:rPr>
              <a:t>Now suppose we need to store the data of 100 such children. </a:t>
            </a:r>
          </a:p>
          <a:p>
            <a:r>
              <a:rPr lang="en-US" b="0" i="0" dirty="0">
                <a:solidFill>
                  <a:srgbClr val="333333"/>
                </a:solidFill>
                <a:effectLst/>
                <a:latin typeface="Noto Sans" panose="020B0502040504020204" pitchFamily="34" charset="0"/>
              </a:rPr>
              <a:t>Declaring 100 separate variables of the structure is definitely not a good option. </a:t>
            </a:r>
          </a:p>
          <a:p>
            <a:r>
              <a:rPr lang="en-US" b="0" i="0" dirty="0">
                <a:solidFill>
                  <a:srgbClr val="333333"/>
                </a:solidFill>
                <a:effectLst/>
                <a:latin typeface="Noto Sans" panose="020B0502040504020204" pitchFamily="34" charset="0"/>
              </a:rPr>
              <a:t>For that, we need to create an array of structures.</a:t>
            </a:r>
          </a:p>
          <a:p>
            <a:endParaRPr lang="en-US" dirty="0">
              <a:solidFill>
                <a:srgbClr val="333333"/>
              </a:solidFill>
              <a:latin typeface="Noto Sans" panose="020B0502040504020204" pitchFamily="34" charset="0"/>
            </a:endParaRPr>
          </a:p>
          <a:p>
            <a:endParaRPr lang="en-US" dirty="0">
              <a:solidFill>
                <a:srgbClr val="333333"/>
              </a:solidFill>
              <a:latin typeface="Noto Sans" panose="020B0502040504020204" pitchFamily="34" charset="0"/>
            </a:endParaRPr>
          </a:p>
          <a:p>
            <a:r>
              <a:rPr lang="en-US" dirty="0">
                <a:solidFill>
                  <a:srgbClr val="333333"/>
                </a:solidFill>
                <a:latin typeface="Noto Sans" panose="020B0502040504020204" pitchFamily="34" charset="0"/>
              </a:rPr>
              <a:t>Exercise: Create </a:t>
            </a:r>
            <a:r>
              <a:rPr lang="en-US" b="0" i="0" dirty="0">
                <a:solidFill>
                  <a:srgbClr val="333333"/>
                </a:solidFill>
                <a:effectLst/>
                <a:latin typeface="Noto Sans" panose="020B0502040504020204" pitchFamily="34" charset="0"/>
              </a:rPr>
              <a:t>structure named </a:t>
            </a:r>
            <a:r>
              <a:rPr lang="en-US" b="1" i="0" dirty="0">
                <a:solidFill>
                  <a:srgbClr val="333333"/>
                </a:solidFill>
                <a:effectLst/>
                <a:latin typeface="Noto Sans" panose="020B0502040504020204" pitchFamily="34" charset="0"/>
              </a:rPr>
              <a:t>stud</a:t>
            </a:r>
            <a:r>
              <a:rPr lang="en-US" b="0" i="0" dirty="0">
                <a:solidFill>
                  <a:srgbClr val="333333"/>
                </a:solidFill>
                <a:effectLst/>
                <a:latin typeface="Noto Sans" panose="020B0502040504020204" pitchFamily="34" charset="0"/>
              </a:rPr>
              <a:t> having 5 elements of structure student using array.</a:t>
            </a:r>
          </a:p>
          <a:p>
            <a:r>
              <a:rPr lang="en-US" b="0" i="0" dirty="0">
                <a:solidFill>
                  <a:srgbClr val="F56954"/>
                </a:solidFill>
                <a:effectLst/>
                <a:latin typeface="Google Sans"/>
              </a:rPr>
              <a:t>Write a C++ Program For Employee Details Using Structure </a:t>
            </a:r>
            <a:r>
              <a:rPr lang="en-US" dirty="0">
                <a:solidFill>
                  <a:srgbClr val="F56954"/>
                </a:solidFill>
                <a:latin typeface="Google Sans"/>
              </a:rPr>
              <a:t>(Use array)</a:t>
            </a:r>
            <a:endParaRPr lang="en-US" b="0" i="0" dirty="0">
              <a:solidFill>
                <a:srgbClr val="F56954"/>
              </a:solidFill>
              <a:effectLst/>
              <a:latin typeface="Google Sans"/>
            </a:endParaRPr>
          </a:p>
          <a:p>
            <a:endParaRPr lang="en-US" b="0" i="0" dirty="0">
              <a:solidFill>
                <a:srgbClr val="333333"/>
              </a:solidFill>
              <a:effectLst/>
              <a:latin typeface="Noto Sans" panose="020B0502040504020204" pitchFamily="34" charset="0"/>
            </a:endParaRPr>
          </a:p>
        </p:txBody>
      </p:sp>
      <p:sp>
        <p:nvSpPr>
          <p:cNvPr id="5" name="Slide Number Placeholder 4">
            <a:extLst>
              <a:ext uri="{FF2B5EF4-FFF2-40B4-BE49-F238E27FC236}">
                <a16:creationId xmlns:a16="http://schemas.microsoft.com/office/drawing/2014/main" id="{1B8BF41C-528D-08B3-C55A-650FB499352A}"/>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
        <p:nvSpPr>
          <p:cNvPr id="7" name="TextBox 6">
            <a:extLst>
              <a:ext uri="{FF2B5EF4-FFF2-40B4-BE49-F238E27FC236}">
                <a16:creationId xmlns:a16="http://schemas.microsoft.com/office/drawing/2014/main" id="{C2BCCD77-D95F-560B-0D28-C621FD23F045}"/>
              </a:ext>
            </a:extLst>
          </p:cNvPr>
          <p:cNvSpPr txBox="1"/>
          <p:nvPr/>
        </p:nvSpPr>
        <p:spPr>
          <a:xfrm>
            <a:off x="3409950" y="5033561"/>
            <a:ext cx="4086225" cy="1477328"/>
          </a:xfrm>
          <a:prstGeom prst="rect">
            <a:avLst/>
          </a:prstGeom>
          <a:noFill/>
        </p:spPr>
        <p:txBody>
          <a:bodyPr wrap="square">
            <a:spAutoFit/>
          </a:bodyPr>
          <a:lstStyle/>
          <a:p>
            <a:r>
              <a:rPr lang="en-US" dirty="0" err="1"/>
              <a:t>empID</a:t>
            </a:r>
            <a:r>
              <a:rPr lang="en-US" dirty="0"/>
              <a:t> (int)</a:t>
            </a:r>
          </a:p>
          <a:p>
            <a:r>
              <a:rPr lang="en-US" dirty="0"/>
              <a:t>name (char with size 50)</a:t>
            </a:r>
          </a:p>
          <a:p>
            <a:r>
              <a:rPr lang="en-US" dirty="0"/>
              <a:t>Age (int)</a:t>
            </a:r>
          </a:p>
          <a:p>
            <a:r>
              <a:rPr lang="en-US" dirty="0"/>
              <a:t>salary (int)</a:t>
            </a:r>
          </a:p>
          <a:p>
            <a:r>
              <a:rPr lang="en-US" dirty="0"/>
              <a:t>department[50] (char with size 50)</a:t>
            </a:r>
          </a:p>
        </p:txBody>
      </p:sp>
      <p:sp>
        <p:nvSpPr>
          <p:cNvPr id="4" name="Date Placeholder 3">
            <a:extLst>
              <a:ext uri="{FF2B5EF4-FFF2-40B4-BE49-F238E27FC236}">
                <a16:creationId xmlns:a16="http://schemas.microsoft.com/office/drawing/2014/main" id="{21938F46-60BC-666E-B4C8-7308D80C8128}"/>
              </a:ext>
            </a:extLst>
          </p:cNvPr>
          <p:cNvSpPr>
            <a:spLocks noGrp="1"/>
          </p:cNvSpPr>
          <p:nvPr>
            <p:ph type="dt" sz="half" idx="10"/>
          </p:nvPr>
        </p:nvSpPr>
        <p:spPr/>
        <p:txBody>
          <a:bodyPr/>
          <a:lstStyle/>
          <a:p>
            <a:fld id="{1CB4EBD7-795C-4A8A-BC9A-F39D741B3AC9}" type="datetime1">
              <a:rPr lang="en-US" smtClean="0"/>
              <a:t>11/5/2023</a:t>
            </a:fld>
            <a:endParaRPr lang="en-US" dirty="0"/>
          </a:p>
        </p:txBody>
      </p:sp>
    </p:spTree>
    <p:extLst>
      <p:ext uri="{BB962C8B-B14F-4D97-AF65-F5344CB8AC3E}">
        <p14:creationId xmlns:p14="http://schemas.microsoft.com/office/powerpoint/2010/main" val="2943085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EF29B-C405-FEAD-9E2D-F16A4B4258AF}"/>
              </a:ext>
            </a:extLst>
          </p:cNvPr>
          <p:cNvSpPr>
            <a:spLocks noGrp="1"/>
          </p:cNvSpPr>
          <p:nvPr>
            <p:ph type="title"/>
          </p:nvPr>
        </p:nvSpPr>
        <p:spPr>
          <a:xfrm>
            <a:off x="2592925" y="624110"/>
            <a:ext cx="8911687" cy="633190"/>
          </a:xfrm>
        </p:spPr>
        <p:txBody>
          <a:bodyPr>
            <a:normAutofit fontScale="90000"/>
          </a:bodyPr>
          <a:lstStyle/>
          <a:p>
            <a:pPr algn="ctr"/>
            <a:r>
              <a:rPr lang="en-US" dirty="0"/>
              <a:t>Solution</a:t>
            </a:r>
          </a:p>
        </p:txBody>
      </p:sp>
      <p:sp>
        <p:nvSpPr>
          <p:cNvPr id="5" name="Slide Number Placeholder 4">
            <a:extLst>
              <a:ext uri="{FF2B5EF4-FFF2-40B4-BE49-F238E27FC236}">
                <a16:creationId xmlns:a16="http://schemas.microsoft.com/office/drawing/2014/main" id="{3C3E10BE-6F7E-8FA8-15DE-826E5CDA34EE}"/>
              </a:ext>
            </a:extLst>
          </p:cNvPr>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7" name="Picture 6">
            <a:extLst>
              <a:ext uri="{FF2B5EF4-FFF2-40B4-BE49-F238E27FC236}">
                <a16:creationId xmlns:a16="http://schemas.microsoft.com/office/drawing/2014/main" id="{C2270E62-46A8-0230-25B5-6C23562CE7AF}"/>
              </a:ext>
            </a:extLst>
          </p:cNvPr>
          <p:cNvPicPr>
            <a:picLocks noChangeAspect="1"/>
          </p:cNvPicPr>
          <p:nvPr/>
        </p:nvPicPr>
        <p:blipFill rotWithShape="1">
          <a:blip r:embed="rId2"/>
          <a:srcRect r="10696"/>
          <a:stretch/>
        </p:blipFill>
        <p:spPr>
          <a:xfrm>
            <a:off x="342549" y="1152907"/>
            <a:ext cx="5248626" cy="5347926"/>
          </a:xfrm>
          <a:prstGeom prst="rect">
            <a:avLst/>
          </a:prstGeom>
        </p:spPr>
      </p:pic>
      <p:pic>
        <p:nvPicPr>
          <p:cNvPr id="9" name="Picture 8">
            <a:extLst>
              <a:ext uri="{FF2B5EF4-FFF2-40B4-BE49-F238E27FC236}">
                <a16:creationId xmlns:a16="http://schemas.microsoft.com/office/drawing/2014/main" id="{BCCD85EB-060A-8D23-7514-097B369FC9D0}"/>
              </a:ext>
            </a:extLst>
          </p:cNvPr>
          <p:cNvPicPr>
            <a:picLocks noChangeAspect="1"/>
          </p:cNvPicPr>
          <p:nvPr/>
        </p:nvPicPr>
        <p:blipFill>
          <a:blip r:embed="rId3"/>
          <a:stretch>
            <a:fillRect/>
          </a:stretch>
        </p:blipFill>
        <p:spPr>
          <a:xfrm>
            <a:off x="5774905" y="1341386"/>
            <a:ext cx="5729707" cy="5075360"/>
          </a:xfrm>
          <a:prstGeom prst="rect">
            <a:avLst/>
          </a:prstGeom>
        </p:spPr>
      </p:pic>
      <p:sp>
        <p:nvSpPr>
          <p:cNvPr id="3" name="Date Placeholder 2">
            <a:extLst>
              <a:ext uri="{FF2B5EF4-FFF2-40B4-BE49-F238E27FC236}">
                <a16:creationId xmlns:a16="http://schemas.microsoft.com/office/drawing/2014/main" id="{59132D7A-2661-EDF9-68D2-5FD0EE4D3ACE}"/>
              </a:ext>
            </a:extLst>
          </p:cNvPr>
          <p:cNvSpPr>
            <a:spLocks noGrp="1"/>
          </p:cNvSpPr>
          <p:nvPr>
            <p:ph type="dt" sz="half" idx="10"/>
          </p:nvPr>
        </p:nvSpPr>
        <p:spPr/>
        <p:txBody>
          <a:bodyPr/>
          <a:lstStyle/>
          <a:p>
            <a:fld id="{7985548C-1A41-4C3A-A3BA-2AC00552FF4A}" type="datetime1">
              <a:rPr lang="en-US" smtClean="0"/>
              <a:t>11/5/2023</a:t>
            </a:fld>
            <a:endParaRPr lang="en-US" dirty="0"/>
          </a:p>
        </p:txBody>
      </p:sp>
    </p:spTree>
    <p:extLst>
      <p:ext uri="{BB962C8B-B14F-4D97-AF65-F5344CB8AC3E}">
        <p14:creationId xmlns:p14="http://schemas.microsoft.com/office/powerpoint/2010/main" val="3888502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39BF-2021-3E8E-7AAB-617AE455A1CA}"/>
              </a:ext>
            </a:extLst>
          </p:cNvPr>
          <p:cNvSpPr>
            <a:spLocks noGrp="1"/>
          </p:cNvSpPr>
          <p:nvPr>
            <p:ph type="title"/>
          </p:nvPr>
        </p:nvSpPr>
        <p:spPr>
          <a:xfrm>
            <a:off x="838200" y="365126"/>
            <a:ext cx="10515600" cy="968374"/>
          </a:xfrm>
        </p:spPr>
        <p:txBody>
          <a:bodyPr>
            <a:normAutofit/>
          </a:bodyPr>
          <a:lstStyle/>
          <a:p>
            <a:pPr algn="ctr"/>
            <a:r>
              <a:rPr lang="en-US" dirty="0">
                <a:cs typeface="Calibri Light"/>
              </a:rPr>
              <a:t>Pointers Data Structures</a:t>
            </a:r>
            <a:endParaRPr lang="en-US" dirty="0"/>
          </a:p>
        </p:txBody>
      </p:sp>
      <p:sp>
        <p:nvSpPr>
          <p:cNvPr id="3" name="Content Placeholder 2">
            <a:extLst>
              <a:ext uri="{FF2B5EF4-FFF2-40B4-BE49-F238E27FC236}">
                <a16:creationId xmlns:a16="http://schemas.microsoft.com/office/drawing/2014/main" id="{CA50BFE4-E079-D66A-74E9-54B6D3EE068E}"/>
              </a:ext>
            </a:extLst>
          </p:cNvPr>
          <p:cNvSpPr>
            <a:spLocks noGrp="1"/>
          </p:cNvSpPr>
          <p:nvPr>
            <p:ph idx="1"/>
          </p:nvPr>
        </p:nvSpPr>
        <p:spPr>
          <a:xfrm>
            <a:off x="838200" y="1333500"/>
            <a:ext cx="10515600" cy="5382260"/>
          </a:xfrm>
        </p:spPr>
        <p:txBody>
          <a:bodyPr vert="horz" lIns="91440" tIns="45720" rIns="91440" bIns="45720" rtlCol="0" anchor="t">
            <a:normAutofit/>
          </a:bodyPr>
          <a:lstStyle/>
          <a:p>
            <a:r>
              <a:rPr lang="en-US" dirty="0">
                <a:cs typeface="Calibri"/>
              </a:rPr>
              <a:t>Programs and data (</a:t>
            </a:r>
            <a:r>
              <a:rPr lang="en-US" dirty="0" err="1">
                <a:cs typeface="Calibri"/>
              </a:rPr>
              <a:t>i.e</a:t>
            </a:r>
            <a:r>
              <a:rPr lang="en-US" dirty="0">
                <a:cs typeface="Calibri"/>
              </a:rPr>
              <a:t> variables) are both stored in a computer's memory while executing.</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r>
              <a:rPr lang="en-US" dirty="0">
                <a:cs typeface="Calibri"/>
              </a:rPr>
              <a:t>When your program create variables, they are stored in memory at </a:t>
            </a:r>
            <a:r>
              <a:rPr lang="en-US" b="1" dirty="0">
                <a:cs typeface="Calibri"/>
              </a:rPr>
              <a:t>memory address</a:t>
            </a:r>
          </a:p>
          <a:p>
            <a:r>
              <a:rPr lang="en-US" b="1" dirty="0">
                <a:cs typeface="Calibri"/>
              </a:rPr>
              <a:t>Memory addresses are a positive integer that uniquely identifies a position in a memory.</a:t>
            </a:r>
            <a:endParaRPr lang="en-US" b="1" dirty="0"/>
          </a:p>
        </p:txBody>
      </p:sp>
      <p:pic>
        <p:nvPicPr>
          <p:cNvPr id="4" name="Picture 3">
            <a:extLst>
              <a:ext uri="{FF2B5EF4-FFF2-40B4-BE49-F238E27FC236}">
                <a16:creationId xmlns:a16="http://schemas.microsoft.com/office/drawing/2014/main" id="{B1D1CCB1-C999-C15D-DA49-0A5D6F3B5B2D}"/>
              </a:ext>
            </a:extLst>
          </p:cNvPr>
          <p:cNvPicPr>
            <a:picLocks noChangeAspect="1"/>
          </p:cNvPicPr>
          <p:nvPr/>
        </p:nvPicPr>
        <p:blipFill>
          <a:blip r:embed="rId2"/>
          <a:stretch>
            <a:fillRect/>
          </a:stretch>
        </p:blipFill>
        <p:spPr>
          <a:xfrm>
            <a:off x="1088391" y="1899199"/>
            <a:ext cx="2842260" cy="2466340"/>
          </a:xfrm>
          <a:prstGeom prst="rect">
            <a:avLst/>
          </a:prstGeom>
          <a:ln>
            <a:solidFill>
              <a:schemeClr val="accent1"/>
            </a:solidFill>
          </a:ln>
        </p:spPr>
      </p:pic>
      <p:pic>
        <p:nvPicPr>
          <p:cNvPr id="6" name="Picture 5">
            <a:extLst>
              <a:ext uri="{FF2B5EF4-FFF2-40B4-BE49-F238E27FC236}">
                <a16:creationId xmlns:a16="http://schemas.microsoft.com/office/drawing/2014/main" id="{FA540E4D-CEA8-30E7-D690-8DF5383CB10A}"/>
              </a:ext>
            </a:extLst>
          </p:cNvPr>
          <p:cNvPicPr>
            <a:picLocks noChangeAspect="1"/>
          </p:cNvPicPr>
          <p:nvPr/>
        </p:nvPicPr>
        <p:blipFill>
          <a:blip r:embed="rId3"/>
          <a:stretch>
            <a:fillRect/>
          </a:stretch>
        </p:blipFill>
        <p:spPr>
          <a:xfrm>
            <a:off x="8036560" y="1613998"/>
            <a:ext cx="2405518" cy="2751541"/>
          </a:xfrm>
          <a:prstGeom prst="rect">
            <a:avLst/>
          </a:prstGeom>
          <a:solidFill>
            <a:schemeClr val="bg1"/>
          </a:solidFill>
          <a:ln>
            <a:solidFill>
              <a:schemeClr val="accent1"/>
            </a:solidFill>
          </a:ln>
        </p:spPr>
      </p:pic>
      <p:pic>
        <p:nvPicPr>
          <p:cNvPr id="7" name="Picture 6">
            <a:extLst>
              <a:ext uri="{FF2B5EF4-FFF2-40B4-BE49-F238E27FC236}">
                <a16:creationId xmlns:a16="http://schemas.microsoft.com/office/drawing/2014/main" id="{3867BE8B-08CA-174A-A652-4F6723A84E8C}"/>
              </a:ext>
            </a:extLst>
          </p:cNvPr>
          <p:cNvPicPr>
            <a:picLocks noChangeAspect="1"/>
          </p:cNvPicPr>
          <p:nvPr/>
        </p:nvPicPr>
        <p:blipFill>
          <a:blip r:embed="rId4"/>
          <a:stretch>
            <a:fillRect/>
          </a:stretch>
        </p:blipFill>
        <p:spPr>
          <a:xfrm>
            <a:off x="3097303" y="5244002"/>
            <a:ext cx="5235394" cy="1432684"/>
          </a:xfrm>
          <a:prstGeom prst="rect">
            <a:avLst/>
          </a:prstGeom>
        </p:spPr>
      </p:pic>
      <p:sp>
        <p:nvSpPr>
          <p:cNvPr id="5" name="Slide Number Placeholder 4">
            <a:extLst>
              <a:ext uri="{FF2B5EF4-FFF2-40B4-BE49-F238E27FC236}">
                <a16:creationId xmlns:a16="http://schemas.microsoft.com/office/drawing/2014/main" id="{3573BDC0-62E9-87E7-4EEF-DBFE61FFBA20}"/>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
        <p:nvSpPr>
          <p:cNvPr id="9" name="Date Placeholder 8">
            <a:extLst>
              <a:ext uri="{FF2B5EF4-FFF2-40B4-BE49-F238E27FC236}">
                <a16:creationId xmlns:a16="http://schemas.microsoft.com/office/drawing/2014/main" id="{8C61991C-8606-758C-25AA-4B69BF644C46}"/>
              </a:ext>
            </a:extLst>
          </p:cNvPr>
          <p:cNvSpPr>
            <a:spLocks noGrp="1"/>
          </p:cNvSpPr>
          <p:nvPr>
            <p:ph type="dt" sz="half" idx="10"/>
          </p:nvPr>
        </p:nvSpPr>
        <p:spPr/>
        <p:txBody>
          <a:bodyPr/>
          <a:lstStyle/>
          <a:p>
            <a:fld id="{DE483D16-3E72-4281-BAC1-EBEB1DF8E23E}" type="datetime1">
              <a:rPr lang="en-US" smtClean="0"/>
              <a:t>11/5/2023</a:t>
            </a:fld>
            <a:endParaRPr lang="en-US" dirty="0"/>
          </a:p>
        </p:txBody>
      </p:sp>
    </p:spTree>
    <p:extLst>
      <p:ext uri="{BB962C8B-B14F-4D97-AF65-F5344CB8AC3E}">
        <p14:creationId xmlns:p14="http://schemas.microsoft.com/office/powerpoint/2010/main" val="169345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578A8-4B5B-9A03-24BA-F05024AB778D}"/>
              </a:ext>
            </a:extLst>
          </p:cNvPr>
          <p:cNvSpPr>
            <a:spLocks noGrp="1"/>
          </p:cNvSpPr>
          <p:nvPr>
            <p:ph type="title"/>
          </p:nvPr>
        </p:nvSpPr>
        <p:spPr>
          <a:xfrm>
            <a:off x="838200" y="365125"/>
            <a:ext cx="10515600" cy="1203340"/>
          </a:xfrm>
        </p:spPr>
        <p:txBody>
          <a:bodyPr>
            <a:normAutofit/>
          </a:bodyPr>
          <a:lstStyle/>
          <a:p>
            <a:pPr algn="ctr"/>
            <a:r>
              <a:rPr lang="en-US" sz="5400" dirty="0">
                <a:cs typeface="Calibri Light"/>
              </a:rPr>
              <a:t>Pointers Data Structures</a:t>
            </a:r>
            <a:endParaRPr lang="en-US" sz="5400" dirty="0"/>
          </a:p>
        </p:txBody>
      </p:sp>
      <p:sp>
        <p:nvSpPr>
          <p:cNvPr id="3" name="Content Placeholder 2">
            <a:extLst>
              <a:ext uri="{FF2B5EF4-FFF2-40B4-BE49-F238E27FC236}">
                <a16:creationId xmlns:a16="http://schemas.microsoft.com/office/drawing/2014/main" id="{C064BACE-648E-B456-F49B-FC55E1020183}"/>
              </a:ext>
            </a:extLst>
          </p:cNvPr>
          <p:cNvSpPr>
            <a:spLocks noGrp="1"/>
          </p:cNvSpPr>
          <p:nvPr>
            <p:ph idx="1"/>
          </p:nvPr>
        </p:nvSpPr>
        <p:spPr>
          <a:xfrm>
            <a:off x="838200" y="1295401"/>
            <a:ext cx="10515600" cy="5197474"/>
          </a:xfrm>
        </p:spPr>
        <p:txBody>
          <a:bodyPr vert="horz" lIns="91440" tIns="45720" rIns="91440" bIns="45720" rtlCol="0">
            <a:normAutofit fontScale="92500" lnSpcReduction="20000"/>
          </a:bodyPr>
          <a:lstStyle/>
          <a:p>
            <a:pPr>
              <a:buFont typeface="Wingdings" panose="020B0604020202020204" pitchFamily="34" charset="0"/>
              <a:buChar char="Ø"/>
            </a:pPr>
            <a:r>
              <a:rPr lang="en-US" sz="1800" dirty="0">
                <a:ea typeface="+mn-lt"/>
                <a:cs typeface="+mn-lt"/>
              </a:rPr>
              <a:t>Pointers are a variables that stores a memory address</a:t>
            </a:r>
          </a:p>
          <a:p>
            <a:pPr>
              <a:buFont typeface="Wingdings" panose="020B0604020202020204" pitchFamily="34" charset="0"/>
              <a:buChar char="Ø"/>
            </a:pPr>
            <a:r>
              <a:rPr lang="en-US" sz="1800" dirty="0">
                <a:ea typeface="+mn-lt"/>
                <a:cs typeface="+mn-lt"/>
              </a:rPr>
              <a:t>A pointer is a type of variable that holds the memory address of another variable. </a:t>
            </a:r>
          </a:p>
          <a:p>
            <a:pPr>
              <a:buFont typeface="Wingdings" panose="020B0604020202020204" pitchFamily="34" charset="0"/>
              <a:buChar char="Ø"/>
            </a:pPr>
            <a:r>
              <a:rPr lang="en-US" sz="1800" dirty="0">
                <a:ea typeface="+mn-lt"/>
                <a:cs typeface="+mn-lt"/>
              </a:rPr>
              <a:t>When you create a pointer, you must specify the type of data that it will point to. </a:t>
            </a:r>
          </a:p>
          <a:p>
            <a:pPr>
              <a:buFont typeface="Wingdings" panose="020B0604020202020204" pitchFamily="34" charset="0"/>
              <a:buChar char="Ø"/>
            </a:pPr>
            <a:r>
              <a:rPr lang="en-US" sz="1800" dirty="0">
                <a:ea typeface="+mn-lt"/>
                <a:cs typeface="+mn-lt"/>
              </a:rPr>
              <a:t>This could be a primitive data type, such as an integer or a character, or a complex data type, such as an array or a structure.</a:t>
            </a:r>
          </a:p>
          <a:p>
            <a:pPr>
              <a:buFont typeface="Wingdings" panose="020B0604020202020204" pitchFamily="34" charset="0"/>
              <a:buChar char="Ø"/>
            </a:pPr>
            <a:r>
              <a:rPr lang="en-US" sz="1800" dirty="0">
                <a:ea typeface="+mn-lt"/>
                <a:cs typeface="+mn-lt"/>
              </a:rPr>
              <a:t>To access the value stored at the memory address held by a pointer, you use the * operator. </a:t>
            </a:r>
          </a:p>
          <a:p>
            <a:pPr>
              <a:buFont typeface="Wingdings" panose="020B0604020202020204" pitchFamily="34" charset="0"/>
              <a:buChar char="Ø"/>
            </a:pPr>
            <a:r>
              <a:rPr lang="en-US" sz="1800" dirty="0">
                <a:ea typeface="+mn-lt"/>
                <a:cs typeface="+mn-lt"/>
              </a:rPr>
              <a:t>This is known as dereferencing the pointer. </a:t>
            </a:r>
          </a:p>
          <a:p>
            <a:pPr>
              <a:buFont typeface="Wingdings" panose="020B0604020202020204" pitchFamily="34" charset="0"/>
              <a:buChar char="Ø"/>
            </a:pPr>
            <a:r>
              <a:rPr lang="en-US" sz="1800" dirty="0">
                <a:ea typeface="+mn-lt"/>
                <a:cs typeface="+mn-lt"/>
              </a:rPr>
              <a:t>When you dereference a pointer, you access the data stored at the memory address held by the pointer.</a:t>
            </a:r>
          </a:p>
          <a:p>
            <a:pPr>
              <a:buFont typeface="Wingdings" panose="020B0604020202020204" pitchFamily="34" charset="0"/>
              <a:buChar char="Ø"/>
            </a:pPr>
            <a:r>
              <a:rPr lang="en-US" sz="1800" dirty="0">
                <a:ea typeface="+mn-lt"/>
                <a:cs typeface="+mn-lt"/>
              </a:rPr>
              <a:t>Pointers are  used to create dynamic data structures, such as linked lists, that can grow and shrink as needed. </a:t>
            </a:r>
          </a:p>
          <a:p>
            <a:pPr>
              <a:buFont typeface="Wingdings" panose="020B0604020202020204" pitchFamily="34" charset="0"/>
              <a:buChar char="Ø"/>
            </a:pPr>
            <a:r>
              <a:rPr lang="en-US" sz="1800" dirty="0">
                <a:ea typeface="+mn-lt"/>
                <a:cs typeface="+mn-lt"/>
              </a:rPr>
              <a:t>They can also be used to pass data between functions, making your programs more flexible and reusable.</a:t>
            </a:r>
          </a:p>
          <a:p>
            <a:pPr>
              <a:buFont typeface="Wingdings" panose="020B0604020202020204" pitchFamily="34" charset="0"/>
              <a:buChar char="Ø"/>
            </a:pPr>
            <a:r>
              <a:rPr lang="en-US" sz="1800" dirty="0">
                <a:ea typeface="+mn-lt"/>
                <a:cs typeface="+mn-lt"/>
              </a:rPr>
              <a:t>Pointers allow you to allocate and free memory dynamically, so that you can create large data structures that can grow and shrink as needed.</a:t>
            </a:r>
          </a:p>
          <a:p>
            <a:pPr>
              <a:buFont typeface="Wingdings" panose="020B0604020202020204" pitchFamily="34" charset="0"/>
              <a:buChar char="Ø"/>
            </a:pPr>
            <a:r>
              <a:rPr lang="en-US" sz="1800" dirty="0">
                <a:ea typeface="+mn-lt"/>
                <a:cs typeface="+mn-lt"/>
              </a:rPr>
              <a:t>This makes it easy to create flexible, efficient programs that can handle changing requirements.</a:t>
            </a:r>
            <a:endParaRPr lang="en-US" sz="1800" dirty="0">
              <a:cs typeface="Calibri" panose="020F0502020204030204"/>
            </a:endParaRPr>
          </a:p>
        </p:txBody>
      </p:sp>
      <p:sp>
        <p:nvSpPr>
          <p:cNvPr id="4" name="Slide Number Placeholder 3">
            <a:extLst>
              <a:ext uri="{FF2B5EF4-FFF2-40B4-BE49-F238E27FC236}">
                <a16:creationId xmlns:a16="http://schemas.microsoft.com/office/drawing/2014/main" id="{99EB80B2-E26E-8CF2-6422-1AFE32BEAC76}"/>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
        <p:nvSpPr>
          <p:cNvPr id="6" name="Date Placeholder 5">
            <a:extLst>
              <a:ext uri="{FF2B5EF4-FFF2-40B4-BE49-F238E27FC236}">
                <a16:creationId xmlns:a16="http://schemas.microsoft.com/office/drawing/2014/main" id="{DBC25B43-F4DC-9AE9-4B5F-D14A0DD507CA}"/>
              </a:ext>
            </a:extLst>
          </p:cNvPr>
          <p:cNvSpPr>
            <a:spLocks noGrp="1"/>
          </p:cNvSpPr>
          <p:nvPr>
            <p:ph type="dt" sz="half" idx="10"/>
          </p:nvPr>
        </p:nvSpPr>
        <p:spPr/>
        <p:txBody>
          <a:bodyPr/>
          <a:lstStyle/>
          <a:p>
            <a:fld id="{DE74270D-3D9E-4A42-9BB8-E2D6868A5A1F}" type="datetime1">
              <a:rPr lang="en-US" smtClean="0"/>
              <a:t>11/5/2023</a:t>
            </a:fld>
            <a:endParaRPr lang="en-US" dirty="0"/>
          </a:p>
        </p:txBody>
      </p:sp>
    </p:spTree>
    <p:extLst>
      <p:ext uri="{BB962C8B-B14F-4D97-AF65-F5344CB8AC3E}">
        <p14:creationId xmlns:p14="http://schemas.microsoft.com/office/powerpoint/2010/main" val="833801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D051-A031-0FCC-8EB5-D2F92C4D11BF}"/>
              </a:ext>
            </a:extLst>
          </p:cNvPr>
          <p:cNvSpPr>
            <a:spLocks noGrp="1"/>
          </p:cNvSpPr>
          <p:nvPr>
            <p:ph type="title"/>
          </p:nvPr>
        </p:nvSpPr>
        <p:spPr>
          <a:xfrm>
            <a:off x="2592925" y="624110"/>
            <a:ext cx="8911687" cy="747490"/>
          </a:xfrm>
        </p:spPr>
        <p:txBody>
          <a:bodyPr/>
          <a:lstStyle/>
          <a:p>
            <a:r>
              <a:rPr lang="en-US" dirty="0"/>
              <a:t>Pointers</a:t>
            </a:r>
          </a:p>
        </p:txBody>
      </p:sp>
      <p:sp>
        <p:nvSpPr>
          <p:cNvPr id="3" name="Content Placeholder 2">
            <a:extLst>
              <a:ext uri="{FF2B5EF4-FFF2-40B4-BE49-F238E27FC236}">
                <a16:creationId xmlns:a16="http://schemas.microsoft.com/office/drawing/2014/main" id="{FD0D3106-B7CA-7517-A931-89EDC5AAC5F9}"/>
              </a:ext>
            </a:extLst>
          </p:cNvPr>
          <p:cNvSpPr>
            <a:spLocks noGrp="1"/>
          </p:cNvSpPr>
          <p:nvPr>
            <p:ph idx="1"/>
          </p:nvPr>
        </p:nvSpPr>
        <p:spPr>
          <a:xfrm>
            <a:off x="1123950" y="4724513"/>
            <a:ext cx="9944100" cy="1776320"/>
          </a:xfrm>
        </p:spPr>
        <p:txBody>
          <a:bodyPr/>
          <a:lstStyle/>
          <a:p>
            <a:r>
              <a:rPr lang="en-US" dirty="0"/>
              <a:t>Pointers point to a variable</a:t>
            </a:r>
          </a:p>
        </p:txBody>
      </p:sp>
      <p:sp>
        <p:nvSpPr>
          <p:cNvPr id="5" name="Slide Number Placeholder 4">
            <a:extLst>
              <a:ext uri="{FF2B5EF4-FFF2-40B4-BE49-F238E27FC236}">
                <a16:creationId xmlns:a16="http://schemas.microsoft.com/office/drawing/2014/main" id="{6597AB76-1E97-6E46-1D0F-8584208CED2C}"/>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7" name="Picture 6">
            <a:extLst>
              <a:ext uri="{FF2B5EF4-FFF2-40B4-BE49-F238E27FC236}">
                <a16:creationId xmlns:a16="http://schemas.microsoft.com/office/drawing/2014/main" id="{028A1B2C-C5F7-B043-358A-723ACAFAE19C}"/>
              </a:ext>
            </a:extLst>
          </p:cNvPr>
          <p:cNvPicPr>
            <a:picLocks noChangeAspect="1"/>
          </p:cNvPicPr>
          <p:nvPr/>
        </p:nvPicPr>
        <p:blipFill>
          <a:blip r:embed="rId2"/>
          <a:stretch>
            <a:fillRect/>
          </a:stretch>
        </p:blipFill>
        <p:spPr>
          <a:xfrm>
            <a:off x="1123950" y="1485901"/>
            <a:ext cx="9982199" cy="3238612"/>
          </a:xfrm>
          <a:prstGeom prst="rect">
            <a:avLst/>
          </a:prstGeom>
        </p:spPr>
      </p:pic>
      <p:pic>
        <p:nvPicPr>
          <p:cNvPr id="9" name="Picture 8">
            <a:extLst>
              <a:ext uri="{FF2B5EF4-FFF2-40B4-BE49-F238E27FC236}">
                <a16:creationId xmlns:a16="http://schemas.microsoft.com/office/drawing/2014/main" id="{624A24C7-B391-13DD-2B9F-E39C0996A3D1}"/>
              </a:ext>
            </a:extLst>
          </p:cNvPr>
          <p:cNvPicPr>
            <a:picLocks noChangeAspect="1"/>
          </p:cNvPicPr>
          <p:nvPr/>
        </p:nvPicPr>
        <p:blipFill>
          <a:blip r:embed="rId3"/>
          <a:stretch>
            <a:fillRect/>
          </a:stretch>
        </p:blipFill>
        <p:spPr>
          <a:xfrm>
            <a:off x="3643289" y="5144355"/>
            <a:ext cx="4198984" cy="1356478"/>
          </a:xfrm>
          <a:prstGeom prst="rect">
            <a:avLst/>
          </a:prstGeom>
        </p:spPr>
      </p:pic>
      <p:sp>
        <p:nvSpPr>
          <p:cNvPr id="4" name="Date Placeholder 3">
            <a:extLst>
              <a:ext uri="{FF2B5EF4-FFF2-40B4-BE49-F238E27FC236}">
                <a16:creationId xmlns:a16="http://schemas.microsoft.com/office/drawing/2014/main" id="{3808DB8B-58E0-1203-FEC0-E97A03926FA0}"/>
              </a:ext>
            </a:extLst>
          </p:cNvPr>
          <p:cNvSpPr>
            <a:spLocks noGrp="1"/>
          </p:cNvSpPr>
          <p:nvPr>
            <p:ph type="dt" sz="half" idx="10"/>
          </p:nvPr>
        </p:nvSpPr>
        <p:spPr/>
        <p:txBody>
          <a:bodyPr/>
          <a:lstStyle/>
          <a:p>
            <a:fld id="{2B7F9666-19F5-4F3F-BFBE-231BFE9243DE}" type="datetime1">
              <a:rPr lang="en-US" smtClean="0"/>
              <a:t>11/5/2023</a:t>
            </a:fld>
            <a:endParaRPr lang="en-US" dirty="0"/>
          </a:p>
        </p:txBody>
      </p:sp>
    </p:spTree>
    <p:extLst>
      <p:ext uri="{BB962C8B-B14F-4D97-AF65-F5344CB8AC3E}">
        <p14:creationId xmlns:p14="http://schemas.microsoft.com/office/powerpoint/2010/main" val="3222079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16D41-A404-6715-6C43-5F8CB30E5795}"/>
              </a:ext>
            </a:extLst>
          </p:cNvPr>
          <p:cNvSpPr>
            <a:spLocks noGrp="1"/>
          </p:cNvSpPr>
          <p:nvPr>
            <p:ph type="title"/>
          </p:nvPr>
        </p:nvSpPr>
        <p:spPr>
          <a:xfrm>
            <a:off x="2592925" y="624110"/>
            <a:ext cx="8911687" cy="771057"/>
          </a:xfrm>
        </p:spPr>
        <p:txBody>
          <a:bodyPr/>
          <a:lstStyle/>
          <a:p>
            <a:r>
              <a:rPr lang="en-US" dirty="0"/>
              <a:t>Pointers</a:t>
            </a:r>
          </a:p>
        </p:txBody>
      </p:sp>
      <p:sp>
        <p:nvSpPr>
          <p:cNvPr id="3" name="Content Placeholder 2">
            <a:extLst>
              <a:ext uri="{FF2B5EF4-FFF2-40B4-BE49-F238E27FC236}">
                <a16:creationId xmlns:a16="http://schemas.microsoft.com/office/drawing/2014/main" id="{D624BE04-DA6D-C384-AE1B-50B3F1196F6C}"/>
              </a:ext>
            </a:extLst>
          </p:cNvPr>
          <p:cNvSpPr>
            <a:spLocks noGrp="1"/>
          </p:cNvSpPr>
          <p:nvPr>
            <p:ph idx="1"/>
          </p:nvPr>
        </p:nvSpPr>
        <p:spPr>
          <a:xfrm>
            <a:off x="725864" y="1395167"/>
            <a:ext cx="10778748" cy="4516055"/>
          </a:xfrm>
        </p:spPr>
        <p:txBody>
          <a:bodyPr/>
          <a:lstStyle/>
          <a:p>
            <a:r>
              <a:rPr lang="en-US" dirty="0"/>
              <a:t>Pointer points to the variable by storing its memory address. </a:t>
            </a:r>
          </a:p>
        </p:txBody>
      </p:sp>
      <p:sp>
        <p:nvSpPr>
          <p:cNvPr id="5" name="Slide Number Placeholder 4">
            <a:extLst>
              <a:ext uri="{FF2B5EF4-FFF2-40B4-BE49-F238E27FC236}">
                <a16:creationId xmlns:a16="http://schemas.microsoft.com/office/drawing/2014/main" id="{BA314F2E-0F37-A264-BFC5-D7424C2AFE70}"/>
              </a:ext>
            </a:extLst>
          </p:cNvPr>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7" name="Picture 6">
            <a:extLst>
              <a:ext uri="{FF2B5EF4-FFF2-40B4-BE49-F238E27FC236}">
                <a16:creationId xmlns:a16="http://schemas.microsoft.com/office/drawing/2014/main" id="{E2650C52-4B97-9DA6-272C-847F651E9B3F}"/>
              </a:ext>
            </a:extLst>
          </p:cNvPr>
          <p:cNvPicPr>
            <a:picLocks noChangeAspect="1"/>
          </p:cNvPicPr>
          <p:nvPr/>
        </p:nvPicPr>
        <p:blipFill>
          <a:blip r:embed="rId2"/>
          <a:stretch>
            <a:fillRect/>
          </a:stretch>
        </p:blipFill>
        <p:spPr>
          <a:xfrm>
            <a:off x="921695" y="2056398"/>
            <a:ext cx="3939881" cy="3406435"/>
          </a:xfrm>
          <a:prstGeom prst="rect">
            <a:avLst/>
          </a:prstGeom>
        </p:spPr>
      </p:pic>
      <p:sp>
        <p:nvSpPr>
          <p:cNvPr id="9" name="TextBox 8">
            <a:extLst>
              <a:ext uri="{FF2B5EF4-FFF2-40B4-BE49-F238E27FC236}">
                <a16:creationId xmlns:a16="http://schemas.microsoft.com/office/drawing/2014/main" id="{0B62D4B6-5295-2C39-D685-6867957FDD32}"/>
              </a:ext>
            </a:extLst>
          </p:cNvPr>
          <p:cNvSpPr txBox="1"/>
          <p:nvPr/>
        </p:nvSpPr>
        <p:spPr>
          <a:xfrm>
            <a:off x="5508100" y="1756315"/>
            <a:ext cx="6094428" cy="1200329"/>
          </a:xfrm>
          <a:prstGeom prst="rect">
            <a:avLst/>
          </a:prstGeom>
          <a:noFill/>
          <a:ln>
            <a:solidFill>
              <a:schemeClr val="accent1"/>
            </a:solidFill>
          </a:ln>
        </p:spPr>
        <p:txBody>
          <a:bodyPr wrap="square">
            <a:spAutoFit/>
          </a:bodyPr>
          <a:lstStyle/>
          <a:p>
            <a:r>
              <a:rPr lang="en-US" dirty="0"/>
              <a:t>Int b=42;</a:t>
            </a:r>
          </a:p>
          <a:p>
            <a:endParaRPr lang="en-US" dirty="0"/>
          </a:p>
          <a:p>
            <a:r>
              <a:rPr lang="en-US" dirty="0"/>
              <a:t>Int *a;//declare a variable a there is going to be pointer, int means it points to int values.</a:t>
            </a:r>
          </a:p>
        </p:txBody>
      </p:sp>
      <p:sp>
        <p:nvSpPr>
          <p:cNvPr id="11" name="TextBox 10">
            <a:extLst>
              <a:ext uri="{FF2B5EF4-FFF2-40B4-BE49-F238E27FC236}">
                <a16:creationId xmlns:a16="http://schemas.microsoft.com/office/drawing/2014/main" id="{C700C25D-8802-9D83-9A70-17E0DF741041}"/>
              </a:ext>
            </a:extLst>
          </p:cNvPr>
          <p:cNvSpPr txBox="1"/>
          <p:nvPr/>
        </p:nvSpPr>
        <p:spPr>
          <a:xfrm>
            <a:off x="5297463" y="3084699"/>
            <a:ext cx="6515701" cy="3139321"/>
          </a:xfrm>
          <a:prstGeom prst="rect">
            <a:avLst/>
          </a:prstGeom>
          <a:noFill/>
          <a:ln>
            <a:solidFill>
              <a:schemeClr val="accent1"/>
            </a:solidFill>
          </a:ln>
        </p:spPr>
        <p:txBody>
          <a:bodyPr wrap="square">
            <a:spAutoFit/>
          </a:bodyPr>
          <a:lstStyle/>
          <a:p>
            <a:r>
              <a:rPr lang="en-US" b="1" dirty="0"/>
              <a:t>How do we get a variable’s memory address?</a:t>
            </a:r>
          </a:p>
          <a:p>
            <a:r>
              <a:rPr lang="en-US" b="1" dirty="0"/>
              <a:t>&amp; variable </a:t>
            </a:r>
            <a:r>
              <a:rPr lang="en-US" dirty="0"/>
              <a:t>– This operator returns the memory address of a variable.</a:t>
            </a:r>
          </a:p>
          <a:p>
            <a:r>
              <a:rPr lang="en-US" dirty="0"/>
              <a:t>To have a variable points to b variable we have to use operator &amp; (ampersand). That means a stores memory address of b.</a:t>
            </a:r>
          </a:p>
          <a:p>
            <a:r>
              <a:rPr lang="en-US" dirty="0"/>
              <a:t>a=&amp;b;// or int *a=&amp;b</a:t>
            </a:r>
          </a:p>
          <a:p>
            <a:r>
              <a:rPr lang="en-US" dirty="0"/>
              <a:t>What will be the following output?</a:t>
            </a:r>
          </a:p>
          <a:p>
            <a:r>
              <a:rPr lang="en-US" dirty="0" err="1"/>
              <a:t>Cout</a:t>
            </a:r>
            <a:r>
              <a:rPr lang="en-US" dirty="0"/>
              <a:t>&lt;&lt;b; //42</a:t>
            </a:r>
          </a:p>
          <a:p>
            <a:r>
              <a:rPr lang="en-US" dirty="0" err="1"/>
              <a:t>Cout</a:t>
            </a:r>
            <a:r>
              <a:rPr lang="en-US" dirty="0"/>
              <a:t>&lt;&lt;&amp;b; //address of b</a:t>
            </a:r>
          </a:p>
          <a:p>
            <a:r>
              <a:rPr lang="en-US" dirty="0" err="1"/>
              <a:t>Cout</a:t>
            </a:r>
            <a:r>
              <a:rPr lang="en-US" dirty="0"/>
              <a:t>&lt;&lt;a;//address of b</a:t>
            </a:r>
          </a:p>
        </p:txBody>
      </p:sp>
      <p:sp>
        <p:nvSpPr>
          <p:cNvPr id="4" name="Date Placeholder 3">
            <a:extLst>
              <a:ext uri="{FF2B5EF4-FFF2-40B4-BE49-F238E27FC236}">
                <a16:creationId xmlns:a16="http://schemas.microsoft.com/office/drawing/2014/main" id="{C3806F65-8A02-C887-6C21-D25FB5B6D674}"/>
              </a:ext>
            </a:extLst>
          </p:cNvPr>
          <p:cNvSpPr>
            <a:spLocks noGrp="1"/>
          </p:cNvSpPr>
          <p:nvPr>
            <p:ph type="dt" sz="half" idx="10"/>
          </p:nvPr>
        </p:nvSpPr>
        <p:spPr/>
        <p:txBody>
          <a:bodyPr/>
          <a:lstStyle/>
          <a:p>
            <a:fld id="{77DC7FBA-2BF6-45EC-94C8-88729C7BBE52}" type="datetime1">
              <a:rPr lang="en-US" smtClean="0"/>
              <a:t>11/5/2023</a:t>
            </a:fld>
            <a:endParaRPr lang="en-US" dirty="0"/>
          </a:p>
        </p:txBody>
      </p:sp>
    </p:spTree>
    <p:extLst>
      <p:ext uri="{BB962C8B-B14F-4D97-AF65-F5344CB8AC3E}">
        <p14:creationId xmlns:p14="http://schemas.microsoft.com/office/powerpoint/2010/main" val="3806610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E83D4-A3D5-4BB7-5434-811B2EB7E72B}"/>
              </a:ext>
            </a:extLst>
          </p:cNvPr>
          <p:cNvSpPr>
            <a:spLocks noGrp="1"/>
          </p:cNvSpPr>
          <p:nvPr>
            <p:ph type="title"/>
          </p:nvPr>
        </p:nvSpPr>
        <p:spPr>
          <a:xfrm>
            <a:off x="2592925" y="624110"/>
            <a:ext cx="8911687" cy="676789"/>
          </a:xfrm>
        </p:spPr>
        <p:txBody>
          <a:bodyPr/>
          <a:lstStyle/>
          <a:p>
            <a:r>
              <a:rPr lang="en-US" dirty="0"/>
              <a:t>Pointers</a:t>
            </a:r>
          </a:p>
        </p:txBody>
      </p:sp>
      <p:sp>
        <p:nvSpPr>
          <p:cNvPr id="3" name="Content Placeholder 2">
            <a:extLst>
              <a:ext uri="{FF2B5EF4-FFF2-40B4-BE49-F238E27FC236}">
                <a16:creationId xmlns:a16="http://schemas.microsoft.com/office/drawing/2014/main" id="{A0FD3E6A-B41B-F190-B4C1-38B4EA77A236}"/>
              </a:ext>
            </a:extLst>
          </p:cNvPr>
          <p:cNvSpPr>
            <a:spLocks noGrp="1"/>
          </p:cNvSpPr>
          <p:nvPr>
            <p:ph idx="1"/>
          </p:nvPr>
        </p:nvSpPr>
        <p:spPr>
          <a:xfrm>
            <a:off x="531812" y="1300899"/>
            <a:ext cx="10972800" cy="5288437"/>
          </a:xfrm>
        </p:spPr>
        <p:txBody>
          <a:bodyPr/>
          <a:lstStyle/>
          <a:p>
            <a:r>
              <a:rPr lang="en-US" dirty="0"/>
              <a:t>We can actually use variable a to modify the value of b by dereference operator (&amp; and *)</a:t>
            </a:r>
          </a:p>
          <a:p>
            <a:r>
              <a:rPr lang="en-US" dirty="0"/>
              <a:t>Int *p=&amp;a// This will assign the variable pointer p the memory address of.</a:t>
            </a:r>
          </a:p>
          <a:p>
            <a:r>
              <a:rPr lang="en-US" dirty="0"/>
              <a:t>*a=50;</a:t>
            </a:r>
          </a:p>
          <a:p>
            <a:r>
              <a:rPr lang="en-US" dirty="0" err="1"/>
              <a:t>Cout</a:t>
            </a:r>
            <a:r>
              <a:rPr lang="en-US" dirty="0"/>
              <a:t>&lt;&lt;b;//50</a:t>
            </a:r>
          </a:p>
          <a:p>
            <a:r>
              <a:rPr lang="en-US" dirty="0" err="1"/>
              <a:t>Cout</a:t>
            </a:r>
            <a:r>
              <a:rPr lang="en-US" dirty="0"/>
              <a:t>&lt;&lt;&amp;b; // address of b</a:t>
            </a:r>
          </a:p>
          <a:p>
            <a:r>
              <a:rPr lang="en-US" dirty="0" err="1"/>
              <a:t>Cout</a:t>
            </a:r>
            <a:r>
              <a:rPr lang="en-US" dirty="0"/>
              <a:t>&lt;&lt;a; // address of b</a:t>
            </a:r>
          </a:p>
        </p:txBody>
      </p:sp>
      <p:sp>
        <p:nvSpPr>
          <p:cNvPr id="5" name="Slide Number Placeholder 4">
            <a:extLst>
              <a:ext uri="{FF2B5EF4-FFF2-40B4-BE49-F238E27FC236}">
                <a16:creationId xmlns:a16="http://schemas.microsoft.com/office/drawing/2014/main" id="{2A037942-D6A3-D769-42B0-C67CDE538C9F}"/>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4" name="Date Placeholder 3">
            <a:extLst>
              <a:ext uri="{FF2B5EF4-FFF2-40B4-BE49-F238E27FC236}">
                <a16:creationId xmlns:a16="http://schemas.microsoft.com/office/drawing/2014/main" id="{FE9B072E-5EF4-F9EA-8FC2-CF6245AC771A}"/>
              </a:ext>
            </a:extLst>
          </p:cNvPr>
          <p:cNvSpPr>
            <a:spLocks noGrp="1"/>
          </p:cNvSpPr>
          <p:nvPr>
            <p:ph type="dt" sz="half" idx="10"/>
          </p:nvPr>
        </p:nvSpPr>
        <p:spPr/>
        <p:txBody>
          <a:bodyPr/>
          <a:lstStyle/>
          <a:p>
            <a:fld id="{F17E524B-E0A8-44A2-8A98-CDA6674575D8}" type="datetime1">
              <a:rPr lang="en-US" smtClean="0"/>
              <a:t>11/5/2023</a:t>
            </a:fld>
            <a:endParaRPr lang="en-US" dirty="0"/>
          </a:p>
        </p:txBody>
      </p:sp>
    </p:spTree>
    <p:extLst>
      <p:ext uri="{BB962C8B-B14F-4D97-AF65-F5344CB8AC3E}">
        <p14:creationId xmlns:p14="http://schemas.microsoft.com/office/powerpoint/2010/main" val="3933299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73471-9FD0-123F-EE82-942E0DDF0B60}"/>
              </a:ext>
            </a:extLst>
          </p:cNvPr>
          <p:cNvSpPr>
            <a:spLocks noGrp="1"/>
          </p:cNvSpPr>
          <p:nvPr>
            <p:ph type="title"/>
          </p:nvPr>
        </p:nvSpPr>
        <p:spPr>
          <a:xfrm>
            <a:off x="2592925" y="624110"/>
            <a:ext cx="8911687" cy="620228"/>
          </a:xfrm>
        </p:spPr>
        <p:txBody>
          <a:bodyPr>
            <a:normAutofit fontScale="90000"/>
          </a:bodyPr>
          <a:lstStyle/>
          <a:p>
            <a:r>
              <a:rPr lang="en-US" b="1" i="0" dirty="0">
                <a:solidFill>
                  <a:srgbClr val="25265E"/>
                </a:solidFill>
                <a:effectLst/>
                <a:latin typeface="euclid_circular_a"/>
              </a:rPr>
              <a:t>Pointers to Structure</a:t>
            </a:r>
            <a:br>
              <a:rPr lang="en-US" b="1" i="0" dirty="0">
                <a:solidFill>
                  <a:srgbClr val="25265E"/>
                </a:solidFill>
                <a:effectLst/>
                <a:latin typeface="euclid_circular_a"/>
              </a:rPr>
            </a:br>
            <a:endParaRPr lang="en-US" dirty="0"/>
          </a:p>
        </p:txBody>
      </p:sp>
      <p:sp>
        <p:nvSpPr>
          <p:cNvPr id="3" name="Content Placeholder 2">
            <a:extLst>
              <a:ext uri="{FF2B5EF4-FFF2-40B4-BE49-F238E27FC236}">
                <a16:creationId xmlns:a16="http://schemas.microsoft.com/office/drawing/2014/main" id="{CDD1B328-DC6E-7112-C5A5-71782129AEE8}"/>
              </a:ext>
            </a:extLst>
          </p:cNvPr>
          <p:cNvSpPr>
            <a:spLocks noGrp="1"/>
          </p:cNvSpPr>
          <p:nvPr>
            <p:ph idx="1"/>
          </p:nvPr>
        </p:nvSpPr>
        <p:spPr>
          <a:xfrm>
            <a:off x="311085" y="1244338"/>
            <a:ext cx="11340445" cy="5256495"/>
          </a:xfrm>
        </p:spPr>
        <p:txBody>
          <a:bodyPr/>
          <a:lstStyle/>
          <a:p>
            <a:r>
              <a:rPr lang="en-US" dirty="0"/>
              <a:t>A pointer variable can be created not only for native types like (int, float, double etc.) but they can also be created for user defined types like structure.</a:t>
            </a:r>
          </a:p>
          <a:p>
            <a:r>
              <a:rPr lang="en-US" dirty="0"/>
              <a:t>We can define a pointer to a structure in the same way as any pointer to any type.</a:t>
            </a:r>
          </a:p>
          <a:p>
            <a:endParaRPr lang="en-US" dirty="0"/>
          </a:p>
        </p:txBody>
      </p:sp>
      <p:sp>
        <p:nvSpPr>
          <p:cNvPr id="5" name="Slide Number Placeholder 4">
            <a:extLst>
              <a:ext uri="{FF2B5EF4-FFF2-40B4-BE49-F238E27FC236}">
                <a16:creationId xmlns:a16="http://schemas.microsoft.com/office/drawing/2014/main" id="{9A2FDF5D-CFCC-09C3-43E0-F0A8E35B5C89}"/>
              </a:ext>
            </a:extLst>
          </p:cNvPr>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8" name="Picture 7">
            <a:extLst>
              <a:ext uri="{FF2B5EF4-FFF2-40B4-BE49-F238E27FC236}">
                <a16:creationId xmlns:a16="http://schemas.microsoft.com/office/drawing/2014/main" id="{3714C02F-F096-DD83-F128-A35B4436FC8A}"/>
              </a:ext>
            </a:extLst>
          </p:cNvPr>
          <p:cNvPicPr>
            <a:picLocks noChangeAspect="1"/>
          </p:cNvPicPr>
          <p:nvPr/>
        </p:nvPicPr>
        <p:blipFill>
          <a:blip r:embed="rId2"/>
          <a:stretch>
            <a:fillRect/>
          </a:stretch>
        </p:blipFill>
        <p:spPr>
          <a:xfrm>
            <a:off x="921695" y="2490914"/>
            <a:ext cx="2613887" cy="2260265"/>
          </a:xfrm>
          <a:prstGeom prst="rect">
            <a:avLst/>
          </a:prstGeom>
        </p:spPr>
      </p:pic>
      <p:sp>
        <p:nvSpPr>
          <p:cNvPr id="10" name="TextBox 9">
            <a:extLst>
              <a:ext uri="{FF2B5EF4-FFF2-40B4-BE49-F238E27FC236}">
                <a16:creationId xmlns:a16="http://schemas.microsoft.com/office/drawing/2014/main" id="{01A066D1-544A-17A0-F19C-C9920803718F}"/>
              </a:ext>
            </a:extLst>
          </p:cNvPr>
          <p:cNvSpPr txBox="1"/>
          <p:nvPr/>
        </p:nvSpPr>
        <p:spPr>
          <a:xfrm>
            <a:off x="4267184" y="2333684"/>
            <a:ext cx="5395326" cy="4524315"/>
          </a:xfrm>
          <a:prstGeom prst="rect">
            <a:avLst/>
          </a:prstGeom>
          <a:noFill/>
          <a:ln>
            <a:solidFill>
              <a:schemeClr val="accent1"/>
            </a:solidFill>
          </a:ln>
        </p:spPr>
        <p:txBody>
          <a:bodyPr wrap="square">
            <a:spAutoFit/>
          </a:bodyPr>
          <a:lstStyle/>
          <a:p>
            <a:r>
              <a:rPr lang="en-US" dirty="0"/>
              <a:t>#include &lt;iostream&gt;</a:t>
            </a:r>
          </a:p>
          <a:p>
            <a:r>
              <a:rPr lang="en-US" dirty="0"/>
              <a:t>#include &lt;string&gt;</a:t>
            </a:r>
          </a:p>
          <a:p>
            <a:r>
              <a:rPr lang="en-US" dirty="0"/>
              <a:t>using namespace std;</a:t>
            </a:r>
          </a:p>
          <a:p>
            <a:r>
              <a:rPr lang="en-US" dirty="0"/>
              <a:t>struct student</a:t>
            </a:r>
          </a:p>
          <a:p>
            <a:r>
              <a:rPr lang="en-US" dirty="0"/>
              <a:t>{</a:t>
            </a:r>
          </a:p>
          <a:p>
            <a:r>
              <a:rPr lang="en-US" dirty="0"/>
              <a:t>  string name;</a:t>
            </a:r>
          </a:p>
          <a:p>
            <a:r>
              <a:rPr lang="en-US" dirty="0"/>
              <a:t>  int </a:t>
            </a:r>
            <a:r>
              <a:rPr lang="en-US" dirty="0" err="1"/>
              <a:t>roll_no</a:t>
            </a:r>
            <a:r>
              <a:rPr lang="en-US" dirty="0"/>
              <a:t>;</a:t>
            </a:r>
          </a:p>
          <a:p>
            <a:r>
              <a:rPr lang="en-US" dirty="0"/>
              <a:t>};</a:t>
            </a:r>
          </a:p>
          <a:p>
            <a:r>
              <a:rPr lang="en-US" dirty="0"/>
              <a:t>int main(){</a:t>
            </a:r>
          </a:p>
          <a:p>
            <a:r>
              <a:rPr lang="en-US" dirty="0"/>
              <a:t>	 student stud = {"Sam",1};</a:t>
            </a:r>
          </a:p>
          <a:p>
            <a:r>
              <a:rPr lang="en-US" dirty="0"/>
              <a:t>  	 student *</a:t>
            </a:r>
            <a:r>
              <a:rPr lang="en-US" dirty="0" err="1"/>
              <a:t>ptr</a:t>
            </a:r>
            <a:r>
              <a:rPr lang="en-US" dirty="0"/>
              <a:t>;</a:t>
            </a:r>
          </a:p>
          <a:p>
            <a:r>
              <a:rPr lang="en-US" dirty="0"/>
              <a:t>  	</a:t>
            </a:r>
            <a:r>
              <a:rPr lang="en-US" dirty="0" err="1"/>
              <a:t>ptr</a:t>
            </a:r>
            <a:r>
              <a:rPr lang="en-US" dirty="0"/>
              <a:t> = &amp;stud</a:t>
            </a:r>
          </a:p>
          <a:p>
            <a:r>
              <a:rPr lang="en-US" dirty="0"/>
              <a:t>  	</a:t>
            </a:r>
            <a:r>
              <a:rPr lang="en-US" dirty="0" err="1"/>
              <a:t>cout</a:t>
            </a:r>
            <a:r>
              <a:rPr lang="en-US" dirty="0"/>
              <a:t> &lt;&lt; stud.name &lt;&lt; </a:t>
            </a:r>
            <a:r>
              <a:rPr lang="en-US" dirty="0" err="1"/>
              <a:t>stud.roll_no</a:t>
            </a:r>
            <a:r>
              <a:rPr lang="en-US" dirty="0"/>
              <a:t> &lt;&lt; </a:t>
            </a:r>
            <a:r>
              <a:rPr lang="en-US" dirty="0" err="1"/>
              <a:t>endl</a:t>
            </a:r>
            <a:r>
              <a:rPr lang="en-US" dirty="0"/>
              <a:t>;</a:t>
            </a:r>
          </a:p>
          <a:p>
            <a:r>
              <a:rPr lang="en-US" dirty="0"/>
              <a:t>  	</a:t>
            </a:r>
            <a:r>
              <a:rPr lang="en-US" dirty="0" err="1"/>
              <a:t>cout</a:t>
            </a:r>
            <a:r>
              <a:rPr lang="en-US" dirty="0"/>
              <a:t> &lt;&lt; </a:t>
            </a:r>
            <a:r>
              <a:rPr lang="en-US" dirty="0" err="1"/>
              <a:t>ptr</a:t>
            </a:r>
            <a:r>
              <a:rPr lang="en-US" dirty="0"/>
              <a:t>-&gt;name &lt;&lt; </a:t>
            </a:r>
            <a:r>
              <a:rPr lang="en-US" dirty="0" err="1"/>
              <a:t>ptr</a:t>
            </a:r>
            <a:r>
              <a:rPr lang="en-US" dirty="0"/>
              <a:t>-&gt;</a:t>
            </a:r>
            <a:r>
              <a:rPr lang="en-US" dirty="0" err="1"/>
              <a:t>roll_no</a:t>
            </a:r>
            <a:r>
              <a:rPr lang="en-US" dirty="0"/>
              <a:t> &lt;&lt; </a:t>
            </a:r>
            <a:r>
              <a:rPr lang="en-US" dirty="0" err="1"/>
              <a:t>endl</a:t>
            </a:r>
            <a:r>
              <a:rPr lang="en-US" dirty="0"/>
              <a:t>;</a:t>
            </a:r>
          </a:p>
          <a:p>
            <a:r>
              <a:rPr lang="en-US" dirty="0"/>
              <a:t>	return 0;</a:t>
            </a:r>
          </a:p>
          <a:p>
            <a:r>
              <a:rPr lang="en-US" dirty="0"/>
              <a:t>}</a:t>
            </a:r>
          </a:p>
        </p:txBody>
      </p:sp>
      <p:pic>
        <p:nvPicPr>
          <p:cNvPr id="12" name="Picture 11">
            <a:extLst>
              <a:ext uri="{FF2B5EF4-FFF2-40B4-BE49-F238E27FC236}">
                <a16:creationId xmlns:a16="http://schemas.microsoft.com/office/drawing/2014/main" id="{DB90B6BD-5399-45EC-2C3B-D620811D7A24}"/>
              </a:ext>
            </a:extLst>
          </p:cNvPr>
          <p:cNvPicPr>
            <a:picLocks noChangeAspect="1"/>
          </p:cNvPicPr>
          <p:nvPr/>
        </p:nvPicPr>
        <p:blipFill>
          <a:blip r:embed="rId3"/>
          <a:stretch>
            <a:fillRect/>
          </a:stretch>
        </p:blipFill>
        <p:spPr>
          <a:xfrm>
            <a:off x="10457085" y="5308410"/>
            <a:ext cx="495343" cy="464860"/>
          </a:xfrm>
          <a:prstGeom prst="rect">
            <a:avLst/>
          </a:prstGeom>
        </p:spPr>
      </p:pic>
      <p:sp>
        <p:nvSpPr>
          <p:cNvPr id="14" name="TextBox 13">
            <a:extLst>
              <a:ext uri="{FF2B5EF4-FFF2-40B4-BE49-F238E27FC236}">
                <a16:creationId xmlns:a16="http://schemas.microsoft.com/office/drawing/2014/main" id="{BE89F0AE-1EF8-1CE4-EE67-D89F32759756}"/>
              </a:ext>
            </a:extLst>
          </p:cNvPr>
          <p:cNvSpPr txBox="1"/>
          <p:nvPr/>
        </p:nvSpPr>
        <p:spPr>
          <a:xfrm>
            <a:off x="383634" y="4595842"/>
            <a:ext cx="3941274" cy="1477328"/>
          </a:xfrm>
          <a:prstGeom prst="rect">
            <a:avLst/>
          </a:prstGeom>
          <a:noFill/>
        </p:spPr>
        <p:txBody>
          <a:bodyPr wrap="square">
            <a:spAutoFit/>
          </a:bodyPr>
          <a:lstStyle/>
          <a:p>
            <a:pPr marL="285750" indent="-285750">
              <a:buFont typeface="Arial" panose="020B0604020202020204" pitchFamily="34" charset="0"/>
              <a:buChar char="•"/>
            </a:pPr>
            <a:r>
              <a:rPr lang="en-US" dirty="0"/>
              <a:t>To access the member variable using a pointer, we use pointer followed by </a:t>
            </a:r>
            <a:r>
              <a:rPr lang="en-US" b="1" dirty="0"/>
              <a:t>arrow operator(-&gt;) </a:t>
            </a:r>
            <a:r>
              <a:rPr lang="en-US" dirty="0"/>
              <a:t>and then the name of the member variable.</a:t>
            </a:r>
          </a:p>
        </p:txBody>
      </p:sp>
      <p:pic>
        <p:nvPicPr>
          <p:cNvPr id="16" name="Picture 15">
            <a:extLst>
              <a:ext uri="{FF2B5EF4-FFF2-40B4-BE49-F238E27FC236}">
                <a16:creationId xmlns:a16="http://schemas.microsoft.com/office/drawing/2014/main" id="{E11106A6-1030-142E-FB2D-111D4F94CDAB}"/>
              </a:ext>
            </a:extLst>
          </p:cNvPr>
          <p:cNvPicPr>
            <a:picLocks noChangeAspect="1"/>
          </p:cNvPicPr>
          <p:nvPr/>
        </p:nvPicPr>
        <p:blipFill>
          <a:blip r:embed="rId4"/>
          <a:stretch>
            <a:fillRect/>
          </a:stretch>
        </p:blipFill>
        <p:spPr>
          <a:xfrm>
            <a:off x="8458483" y="2583397"/>
            <a:ext cx="2811822" cy="222778"/>
          </a:xfrm>
          <a:prstGeom prst="rect">
            <a:avLst/>
          </a:prstGeom>
        </p:spPr>
      </p:pic>
      <p:sp>
        <p:nvSpPr>
          <p:cNvPr id="4" name="Date Placeholder 3">
            <a:extLst>
              <a:ext uri="{FF2B5EF4-FFF2-40B4-BE49-F238E27FC236}">
                <a16:creationId xmlns:a16="http://schemas.microsoft.com/office/drawing/2014/main" id="{ECAAAA06-3D60-84AD-F0FE-01F7C9248BF0}"/>
              </a:ext>
            </a:extLst>
          </p:cNvPr>
          <p:cNvSpPr>
            <a:spLocks noGrp="1"/>
          </p:cNvSpPr>
          <p:nvPr>
            <p:ph type="dt" sz="half" idx="10"/>
          </p:nvPr>
        </p:nvSpPr>
        <p:spPr/>
        <p:txBody>
          <a:bodyPr/>
          <a:lstStyle/>
          <a:p>
            <a:fld id="{6832B0F7-DA42-49E5-B40E-2BB6C1E3D6EE}" type="datetime1">
              <a:rPr lang="en-US" smtClean="0"/>
              <a:t>11/5/2023</a:t>
            </a:fld>
            <a:endParaRPr lang="en-US" dirty="0"/>
          </a:p>
        </p:txBody>
      </p:sp>
    </p:spTree>
    <p:extLst>
      <p:ext uri="{BB962C8B-B14F-4D97-AF65-F5344CB8AC3E}">
        <p14:creationId xmlns:p14="http://schemas.microsoft.com/office/powerpoint/2010/main" val="4210629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23903-33BC-0193-2E4C-0E0954B8AECF}"/>
              </a:ext>
            </a:extLst>
          </p:cNvPr>
          <p:cNvSpPr>
            <a:spLocks noGrp="1"/>
          </p:cNvSpPr>
          <p:nvPr>
            <p:ph type="title"/>
          </p:nvPr>
        </p:nvSpPr>
        <p:spPr>
          <a:xfrm>
            <a:off x="2592925" y="624110"/>
            <a:ext cx="8911687" cy="610801"/>
          </a:xfrm>
        </p:spPr>
        <p:txBody>
          <a:bodyPr>
            <a:normAutofit fontScale="90000"/>
          </a:bodyPr>
          <a:lstStyle/>
          <a:p>
            <a:r>
              <a:rPr lang="en-US" b="1" i="0" dirty="0">
                <a:solidFill>
                  <a:srgbClr val="25265E"/>
                </a:solidFill>
                <a:effectLst/>
                <a:latin typeface="euclid_circular_a"/>
              </a:rPr>
              <a:t>Pointers to Structure</a:t>
            </a:r>
            <a:endParaRPr lang="en-US" dirty="0"/>
          </a:p>
        </p:txBody>
      </p:sp>
      <p:sp>
        <p:nvSpPr>
          <p:cNvPr id="3" name="Content Placeholder 2">
            <a:extLst>
              <a:ext uri="{FF2B5EF4-FFF2-40B4-BE49-F238E27FC236}">
                <a16:creationId xmlns:a16="http://schemas.microsoft.com/office/drawing/2014/main" id="{A5AC958D-C06D-C550-A137-41EA5D629B6A}"/>
              </a:ext>
            </a:extLst>
          </p:cNvPr>
          <p:cNvSpPr>
            <a:spLocks noGrp="1"/>
          </p:cNvSpPr>
          <p:nvPr>
            <p:ph idx="1"/>
          </p:nvPr>
        </p:nvSpPr>
        <p:spPr>
          <a:xfrm>
            <a:off x="531812" y="1329179"/>
            <a:ext cx="10972800" cy="5269584"/>
          </a:xfrm>
        </p:spPr>
        <p:txBody>
          <a:bodyPr/>
          <a:lstStyle/>
          <a:p>
            <a:pPr algn="l"/>
            <a:r>
              <a:rPr lang="en-US" b="1" i="0" dirty="0">
                <a:solidFill>
                  <a:srgbClr val="A52A2A"/>
                </a:solidFill>
                <a:effectLst/>
                <a:latin typeface="Noto Sans" panose="020B0502040504020204" pitchFamily="34" charset="0"/>
              </a:rPr>
              <a:t>struct </a:t>
            </a:r>
            <a:r>
              <a:rPr lang="en-US" b="1" i="0" dirty="0" err="1">
                <a:solidFill>
                  <a:srgbClr val="A52A2A"/>
                </a:solidFill>
                <a:effectLst/>
                <a:latin typeface="Noto Sans" panose="020B0502040504020204" pitchFamily="34" charset="0"/>
              </a:rPr>
              <a:t>empl</a:t>
            </a:r>
            <a:r>
              <a:rPr lang="en-US" b="1" i="0" dirty="0">
                <a:solidFill>
                  <a:srgbClr val="A52A2A"/>
                </a:solidFill>
                <a:effectLst/>
                <a:latin typeface="Noto Sans" panose="020B0502040504020204" pitchFamily="34" charset="0"/>
              </a:rPr>
              <a:t> *</a:t>
            </a:r>
            <a:r>
              <a:rPr lang="en-US" b="1" i="0" dirty="0" err="1">
                <a:solidFill>
                  <a:srgbClr val="A52A2A"/>
                </a:solidFill>
                <a:effectLst/>
                <a:latin typeface="Noto Sans" panose="020B0502040504020204" pitchFamily="34" charset="0"/>
              </a:rPr>
              <a:t>ptr</a:t>
            </a:r>
            <a:r>
              <a:rPr lang="en-US" b="1" i="0" dirty="0">
                <a:solidFill>
                  <a:srgbClr val="A52A2A"/>
                </a:solidFill>
                <a:effectLst/>
                <a:latin typeface="Noto Sans" panose="020B0502040504020204" pitchFamily="34" charset="0"/>
              </a:rPr>
              <a:t>;</a:t>
            </a:r>
            <a:r>
              <a:rPr lang="en-US" b="0" i="0" dirty="0">
                <a:solidFill>
                  <a:srgbClr val="333333"/>
                </a:solidFill>
                <a:effectLst/>
                <a:latin typeface="Noto Sans" panose="020B0502040504020204" pitchFamily="34" charset="0"/>
              </a:rPr>
              <a:t> - We declared '</a:t>
            </a:r>
            <a:r>
              <a:rPr lang="en-US" b="0" i="0" dirty="0" err="1">
                <a:solidFill>
                  <a:srgbClr val="333333"/>
                </a:solidFill>
                <a:effectLst/>
                <a:latin typeface="Noto Sans" panose="020B0502040504020204" pitchFamily="34" charset="0"/>
              </a:rPr>
              <a:t>ptr</a:t>
            </a:r>
            <a:r>
              <a:rPr lang="en-US" b="0" i="0" dirty="0">
                <a:solidFill>
                  <a:srgbClr val="333333"/>
                </a:solidFill>
                <a:effectLst/>
                <a:latin typeface="Noto Sans" panose="020B0502040504020204" pitchFamily="34" charset="0"/>
              </a:rPr>
              <a:t>' as a pointer to the structure </a:t>
            </a:r>
            <a:r>
              <a:rPr lang="en-US" b="1" i="0" dirty="0">
                <a:solidFill>
                  <a:srgbClr val="333333"/>
                </a:solidFill>
                <a:effectLst/>
                <a:latin typeface="Noto Sans" panose="020B0502040504020204" pitchFamily="34" charset="0"/>
              </a:rPr>
              <a:t>student</a:t>
            </a:r>
            <a:r>
              <a:rPr lang="en-US" b="0" i="0" dirty="0">
                <a:solidFill>
                  <a:srgbClr val="333333"/>
                </a:solidFill>
                <a:effectLst/>
                <a:latin typeface="Noto Sans" panose="020B0502040504020204" pitchFamily="34" charset="0"/>
              </a:rPr>
              <a:t>.</a:t>
            </a:r>
          </a:p>
          <a:p>
            <a:pPr algn="l"/>
            <a:r>
              <a:rPr lang="en-US" b="1" i="0" dirty="0" err="1">
                <a:solidFill>
                  <a:srgbClr val="A52A2A"/>
                </a:solidFill>
                <a:effectLst/>
                <a:latin typeface="Noto Sans" panose="020B0502040504020204" pitchFamily="34" charset="0"/>
              </a:rPr>
              <a:t>ptr</a:t>
            </a:r>
            <a:r>
              <a:rPr lang="en-US" b="1" i="0" dirty="0">
                <a:solidFill>
                  <a:srgbClr val="A52A2A"/>
                </a:solidFill>
                <a:effectLst/>
                <a:latin typeface="Noto Sans" panose="020B0502040504020204" pitchFamily="34" charset="0"/>
              </a:rPr>
              <a:t> = &amp;stud</a:t>
            </a:r>
            <a:r>
              <a:rPr lang="en-US" b="0" i="0" dirty="0">
                <a:solidFill>
                  <a:srgbClr val="333333"/>
                </a:solidFill>
                <a:effectLst/>
                <a:latin typeface="Noto Sans" panose="020B0502040504020204" pitchFamily="34" charset="0"/>
              </a:rPr>
              <a:t> - We made our pointer </a:t>
            </a:r>
            <a:r>
              <a:rPr lang="en-US" b="1" i="0" dirty="0" err="1">
                <a:solidFill>
                  <a:srgbClr val="333333"/>
                </a:solidFill>
                <a:effectLst/>
                <a:latin typeface="Noto Sans" panose="020B0502040504020204" pitchFamily="34" charset="0"/>
              </a:rPr>
              <a:t>ptr</a:t>
            </a:r>
            <a:r>
              <a:rPr lang="en-US" b="0" i="0" dirty="0">
                <a:solidFill>
                  <a:srgbClr val="333333"/>
                </a:solidFill>
                <a:effectLst/>
                <a:latin typeface="Noto Sans" panose="020B0502040504020204" pitchFamily="34" charset="0"/>
              </a:rPr>
              <a:t> to point to the structure variable </a:t>
            </a:r>
            <a:r>
              <a:rPr lang="en-US" b="1" i="0" dirty="0">
                <a:solidFill>
                  <a:srgbClr val="333333"/>
                </a:solidFill>
                <a:effectLst/>
                <a:latin typeface="Noto Sans" panose="020B0502040504020204" pitchFamily="34" charset="0"/>
              </a:rPr>
              <a:t>stud</a:t>
            </a:r>
            <a:r>
              <a:rPr lang="en-US" b="0" i="0" dirty="0">
                <a:solidFill>
                  <a:srgbClr val="333333"/>
                </a:solidFill>
                <a:effectLst/>
                <a:latin typeface="Noto Sans" panose="020B0502040504020204" pitchFamily="34" charset="0"/>
              </a:rPr>
              <a:t>. </a:t>
            </a:r>
          </a:p>
          <a:p>
            <a:pPr algn="l"/>
            <a:r>
              <a:rPr lang="en-US" b="0" i="0" dirty="0">
                <a:solidFill>
                  <a:srgbClr val="333333"/>
                </a:solidFill>
                <a:effectLst/>
                <a:latin typeface="Noto Sans" panose="020B0502040504020204" pitchFamily="34" charset="0"/>
              </a:rPr>
              <a:t>Thus, '</a:t>
            </a:r>
            <a:r>
              <a:rPr lang="en-US" b="0" i="0" dirty="0" err="1">
                <a:solidFill>
                  <a:srgbClr val="333333"/>
                </a:solidFill>
                <a:effectLst/>
                <a:latin typeface="Noto Sans" panose="020B0502040504020204" pitchFamily="34" charset="0"/>
              </a:rPr>
              <a:t>ptr</a:t>
            </a:r>
            <a:r>
              <a:rPr lang="en-US" b="0" i="0" dirty="0">
                <a:solidFill>
                  <a:srgbClr val="333333"/>
                </a:solidFill>
                <a:effectLst/>
                <a:latin typeface="Noto Sans" panose="020B0502040504020204" pitchFamily="34" charset="0"/>
              </a:rPr>
              <a:t>' now stores the address of the structure variable 'stud’.</a:t>
            </a:r>
          </a:p>
          <a:p>
            <a:pPr algn="l"/>
            <a:endParaRPr lang="en-US" b="0" i="0" dirty="0">
              <a:solidFill>
                <a:srgbClr val="333333"/>
              </a:solidFill>
              <a:effectLst/>
              <a:latin typeface="Noto Sans" panose="020B0502040504020204" pitchFamily="34" charset="0"/>
            </a:endParaRPr>
          </a:p>
          <a:p>
            <a:endParaRPr lang="en-US" dirty="0"/>
          </a:p>
        </p:txBody>
      </p:sp>
      <p:sp>
        <p:nvSpPr>
          <p:cNvPr id="5" name="Slide Number Placeholder 4">
            <a:extLst>
              <a:ext uri="{FF2B5EF4-FFF2-40B4-BE49-F238E27FC236}">
                <a16:creationId xmlns:a16="http://schemas.microsoft.com/office/drawing/2014/main" id="{A73E7DE6-48AD-C2FA-024E-291FF7992FD2}"/>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
        <p:nvSpPr>
          <p:cNvPr id="11" name="TextBox 10">
            <a:extLst>
              <a:ext uri="{FF2B5EF4-FFF2-40B4-BE49-F238E27FC236}">
                <a16:creationId xmlns:a16="http://schemas.microsoft.com/office/drawing/2014/main" id="{B43EF819-3371-60B3-E545-F38830801BA0}"/>
              </a:ext>
            </a:extLst>
          </p:cNvPr>
          <p:cNvSpPr txBox="1"/>
          <p:nvPr/>
        </p:nvSpPr>
        <p:spPr>
          <a:xfrm>
            <a:off x="7915169" y="4405232"/>
            <a:ext cx="4134458" cy="369332"/>
          </a:xfrm>
          <a:prstGeom prst="rect">
            <a:avLst/>
          </a:prstGeom>
          <a:noFill/>
        </p:spPr>
        <p:txBody>
          <a:bodyPr wrap="square">
            <a:spAutoFit/>
          </a:bodyPr>
          <a:lstStyle/>
          <a:p>
            <a:r>
              <a:rPr lang="en-US" dirty="0" err="1"/>
              <a:t>ptr</a:t>
            </a:r>
            <a:r>
              <a:rPr lang="en-US" dirty="0"/>
              <a:t> = &amp;</a:t>
            </a:r>
            <a:r>
              <a:rPr lang="en-US" dirty="0" err="1"/>
              <a:t>structure_variable</a:t>
            </a:r>
            <a:r>
              <a:rPr lang="en-US" dirty="0"/>
              <a:t>; </a:t>
            </a:r>
          </a:p>
        </p:txBody>
      </p:sp>
      <p:pic>
        <p:nvPicPr>
          <p:cNvPr id="13" name="Picture 12">
            <a:extLst>
              <a:ext uri="{FF2B5EF4-FFF2-40B4-BE49-F238E27FC236}">
                <a16:creationId xmlns:a16="http://schemas.microsoft.com/office/drawing/2014/main" id="{B22E5322-C6B6-D37C-3843-5EF81645E8FF}"/>
              </a:ext>
            </a:extLst>
          </p:cNvPr>
          <p:cNvPicPr>
            <a:picLocks noChangeAspect="1"/>
          </p:cNvPicPr>
          <p:nvPr/>
        </p:nvPicPr>
        <p:blipFill rotWithShape="1">
          <a:blip r:embed="rId2"/>
          <a:srcRect r="3880"/>
          <a:stretch/>
        </p:blipFill>
        <p:spPr>
          <a:xfrm>
            <a:off x="684106" y="2576212"/>
            <a:ext cx="7078769" cy="4198823"/>
          </a:xfrm>
          <a:prstGeom prst="rect">
            <a:avLst/>
          </a:prstGeom>
        </p:spPr>
      </p:pic>
      <p:sp>
        <p:nvSpPr>
          <p:cNvPr id="4" name="Date Placeholder 3">
            <a:extLst>
              <a:ext uri="{FF2B5EF4-FFF2-40B4-BE49-F238E27FC236}">
                <a16:creationId xmlns:a16="http://schemas.microsoft.com/office/drawing/2014/main" id="{75390D67-DD6E-5E05-175D-9B6D6172CA93}"/>
              </a:ext>
            </a:extLst>
          </p:cNvPr>
          <p:cNvSpPr>
            <a:spLocks noGrp="1"/>
          </p:cNvSpPr>
          <p:nvPr>
            <p:ph type="dt" sz="half" idx="10"/>
          </p:nvPr>
        </p:nvSpPr>
        <p:spPr/>
        <p:txBody>
          <a:bodyPr/>
          <a:lstStyle/>
          <a:p>
            <a:fld id="{58705244-17FC-42FB-A9FA-00F2AA1923D9}" type="datetime1">
              <a:rPr lang="en-US" smtClean="0"/>
              <a:t>11/5/2023</a:t>
            </a:fld>
            <a:endParaRPr lang="en-US" dirty="0"/>
          </a:p>
        </p:txBody>
      </p:sp>
    </p:spTree>
    <p:extLst>
      <p:ext uri="{BB962C8B-B14F-4D97-AF65-F5344CB8AC3E}">
        <p14:creationId xmlns:p14="http://schemas.microsoft.com/office/powerpoint/2010/main" val="2366040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15194-CCF0-E5CD-FF35-BA1A2F1CB44C}"/>
              </a:ext>
            </a:extLst>
          </p:cNvPr>
          <p:cNvSpPr>
            <a:spLocks noGrp="1"/>
          </p:cNvSpPr>
          <p:nvPr>
            <p:ph type="title"/>
          </p:nvPr>
        </p:nvSpPr>
        <p:spPr>
          <a:xfrm>
            <a:off x="1772239" y="624111"/>
            <a:ext cx="9732373" cy="674390"/>
          </a:xfrm>
        </p:spPr>
        <p:txBody>
          <a:bodyPr>
            <a:normAutofit/>
          </a:bodyPr>
          <a:lstStyle/>
          <a:p>
            <a:pPr algn="ctr"/>
            <a:r>
              <a:rPr lang="en-US" b="1" i="0" dirty="0">
                <a:solidFill>
                  <a:srgbClr val="273239"/>
                </a:solidFill>
                <a:effectLst/>
                <a:latin typeface="Source Sans 3"/>
              </a:rPr>
              <a:t>C++ Arrays</a:t>
            </a:r>
            <a:endParaRPr lang="en-US" dirty="0"/>
          </a:p>
        </p:txBody>
      </p:sp>
      <p:sp>
        <p:nvSpPr>
          <p:cNvPr id="3" name="Content Placeholder 2">
            <a:extLst>
              <a:ext uri="{FF2B5EF4-FFF2-40B4-BE49-F238E27FC236}">
                <a16:creationId xmlns:a16="http://schemas.microsoft.com/office/drawing/2014/main" id="{C9F9CA12-6DF5-A9BC-AC2E-56E5569F7138}"/>
              </a:ext>
            </a:extLst>
          </p:cNvPr>
          <p:cNvSpPr>
            <a:spLocks noGrp="1"/>
          </p:cNvSpPr>
          <p:nvPr>
            <p:ph idx="1"/>
          </p:nvPr>
        </p:nvSpPr>
        <p:spPr>
          <a:xfrm>
            <a:off x="754144" y="1517715"/>
            <a:ext cx="10750468" cy="4716174"/>
          </a:xfrm>
        </p:spPr>
        <p:txBody>
          <a:bodyPr/>
          <a:lstStyle/>
          <a:p>
            <a:pPr algn="just"/>
            <a:r>
              <a:rPr lang="en-US" b="0" i="0" dirty="0">
                <a:solidFill>
                  <a:srgbClr val="273239"/>
                </a:solidFill>
                <a:effectLst/>
                <a:latin typeface="Nunito" pitchFamily="2" charset="0"/>
              </a:rPr>
              <a:t>In C++, an array is a data structure that is used to store multiple values of similar data types in a contiguous memory location.</a:t>
            </a:r>
          </a:p>
          <a:p>
            <a:pPr algn="just"/>
            <a:r>
              <a:rPr lang="en-US" b="1" i="0" dirty="0">
                <a:solidFill>
                  <a:srgbClr val="273239"/>
                </a:solidFill>
                <a:effectLst/>
                <a:latin typeface="Nunito" pitchFamily="2" charset="0"/>
              </a:rPr>
              <a:t>For example</a:t>
            </a:r>
            <a:r>
              <a:rPr lang="en-US" b="0" i="0" dirty="0">
                <a:solidFill>
                  <a:srgbClr val="273239"/>
                </a:solidFill>
                <a:effectLst/>
                <a:latin typeface="Nunito" pitchFamily="2" charset="0"/>
              </a:rPr>
              <a:t>, if we have to store the marks of 4 or 5 students then we can easily store them by creating 5 different variables but what if we want to store marks of 100 students or say 500 students then it becomes very challenging to create that numbers of variable and manage them.</a:t>
            </a:r>
          </a:p>
          <a:p>
            <a:pPr algn="just"/>
            <a:r>
              <a:rPr lang="en-US" b="0" i="0" dirty="0">
                <a:solidFill>
                  <a:srgbClr val="273239"/>
                </a:solidFill>
                <a:effectLst/>
                <a:latin typeface="Nunito" pitchFamily="2" charset="0"/>
              </a:rPr>
              <a:t>Now, arrays come into the picture that can do it easily by just creating an array of the required size.</a:t>
            </a:r>
            <a:endParaRPr lang="en-US" dirty="0"/>
          </a:p>
        </p:txBody>
      </p:sp>
      <p:sp>
        <p:nvSpPr>
          <p:cNvPr id="5" name="Slide Number Placeholder 4">
            <a:extLst>
              <a:ext uri="{FF2B5EF4-FFF2-40B4-BE49-F238E27FC236}">
                <a16:creationId xmlns:a16="http://schemas.microsoft.com/office/drawing/2014/main" id="{0A2AD3A9-352B-FEF5-800E-2D2E74019271}"/>
              </a:ext>
            </a:extLst>
          </p:cNvPr>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6" name="Picture 5">
            <a:extLst>
              <a:ext uri="{FF2B5EF4-FFF2-40B4-BE49-F238E27FC236}">
                <a16:creationId xmlns:a16="http://schemas.microsoft.com/office/drawing/2014/main" id="{EB51FC9C-B895-B267-F2EF-45537900C7BC}"/>
              </a:ext>
            </a:extLst>
          </p:cNvPr>
          <p:cNvPicPr>
            <a:picLocks noChangeAspect="1"/>
          </p:cNvPicPr>
          <p:nvPr/>
        </p:nvPicPr>
        <p:blipFill rotWithShape="1">
          <a:blip r:embed="rId2"/>
          <a:srcRect l="4507" t="10495" r="2858" b="8416"/>
          <a:stretch/>
        </p:blipFill>
        <p:spPr>
          <a:xfrm>
            <a:off x="385205" y="3648635"/>
            <a:ext cx="5486677" cy="1908838"/>
          </a:xfrm>
          <a:prstGeom prst="rect">
            <a:avLst/>
          </a:prstGeom>
        </p:spPr>
      </p:pic>
      <p:sp>
        <p:nvSpPr>
          <p:cNvPr id="8" name="TextBox 7">
            <a:extLst>
              <a:ext uri="{FF2B5EF4-FFF2-40B4-BE49-F238E27FC236}">
                <a16:creationId xmlns:a16="http://schemas.microsoft.com/office/drawing/2014/main" id="{DED9A7E3-FF66-6D70-D03D-CC6A03D9E19A}"/>
              </a:ext>
            </a:extLst>
          </p:cNvPr>
          <p:cNvSpPr txBox="1"/>
          <p:nvPr/>
        </p:nvSpPr>
        <p:spPr>
          <a:xfrm>
            <a:off x="2184108" y="5914641"/>
            <a:ext cx="6094428" cy="369332"/>
          </a:xfrm>
          <a:prstGeom prst="rect">
            <a:avLst/>
          </a:prstGeom>
          <a:noFill/>
        </p:spPr>
        <p:txBody>
          <a:bodyPr wrap="square">
            <a:spAutoFit/>
          </a:bodyPr>
          <a:lstStyle/>
          <a:p>
            <a:r>
              <a:rPr lang="en-US" dirty="0">
                <a:hlinkClick r:id="rId3"/>
              </a:rPr>
              <a:t>https://www.geeksforgeeks.org/cpp-arrays/</a:t>
            </a:r>
            <a:r>
              <a:rPr lang="en-US" dirty="0"/>
              <a:t>  </a:t>
            </a:r>
          </a:p>
        </p:txBody>
      </p:sp>
      <p:sp>
        <p:nvSpPr>
          <p:cNvPr id="10" name="TextBox 9">
            <a:extLst>
              <a:ext uri="{FF2B5EF4-FFF2-40B4-BE49-F238E27FC236}">
                <a16:creationId xmlns:a16="http://schemas.microsoft.com/office/drawing/2014/main" id="{1B9FA6D0-6C9B-E5D2-471C-DD23B3F8DE56}"/>
              </a:ext>
            </a:extLst>
          </p:cNvPr>
          <p:cNvSpPr txBox="1"/>
          <p:nvPr/>
        </p:nvSpPr>
        <p:spPr>
          <a:xfrm>
            <a:off x="2184108" y="6304666"/>
            <a:ext cx="6907676" cy="369332"/>
          </a:xfrm>
          <a:prstGeom prst="rect">
            <a:avLst/>
          </a:prstGeom>
          <a:noFill/>
        </p:spPr>
        <p:txBody>
          <a:bodyPr wrap="square">
            <a:spAutoFit/>
          </a:bodyPr>
          <a:lstStyle/>
          <a:p>
            <a:r>
              <a:rPr lang="en-US" dirty="0">
                <a:hlinkClick r:id="rId4"/>
              </a:rPr>
              <a:t>https://www.programiz.com/cpp-programming/arrays</a:t>
            </a:r>
            <a:r>
              <a:rPr lang="en-US" dirty="0"/>
              <a:t> </a:t>
            </a:r>
          </a:p>
        </p:txBody>
      </p:sp>
      <p:pic>
        <p:nvPicPr>
          <p:cNvPr id="11" name="Picture 10">
            <a:extLst>
              <a:ext uri="{FF2B5EF4-FFF2-40B4-BE49-F238E27FC236}">
                <a16:creationId xmlns:a16="http://schemas.microsoft.com/office/drawing/2014/main" id="{043CAF70-A4BD-1871-DF73-0526078F1498}"/>
              </a:ext>
            </a:extLst>
          </p:cNvPr>
          <p:cNvPicPr>
            <a:picLocks noChangeAspect="1"/>
          </p:cNvPicPr>
          <p:nvPr/>
        </p:nvPicPr>
        <p:blipFill>
          <a:blip r:embed="rId5"/>
          <a:stretch>
            <a:fillRect/>
          </a:stretch>
        </p:blipFill>
        <p:spPr>
          <a:xfrm>
            <a:off x="6033247" y="3786590"/>
            <a:ext cx="5970494" cy="1908837"/>
          </a:xfrm>
          <a:prstGeom prst="rect">
            <a:avLst/>
          </a:prstGeom>
        </p:spPr>
      </p:pic>
      <p:sp>
        <p:nvSpPr>
          <p:cNvPr id="4" name="Date Placeholder 3">
            <a:extLst>
              <a:ext uri="{FF2B5EF4-FFF2-40B4-BE49-F238E27FC236}">
                <a16:creationId xmlns:a16="http://schemas.microsoft.com/office/drawing/2014/main" id="{305CA4AB-6EA9-7E36-E08D-1FD0C4253168}"/>
              </a:ext>
            </a:extLst>
          </p:cNvPr>
          <p:cNvSpPr>
            <a:spLocks noGrp="1"/>
          </p:cNvSpPr>
          <p:nvPr>
            <p:ph type="dt" sz="half" idx="10"/>
          </p:nvPr>
        </p:nvSpPr>
        <p:spPr/>
        <p:txBody>
          <a:bodyPr/>
          <a:lstStyle/>
          <a:p>
            <a:fld id="{1D7767D4-46E7-418E-BC33-B7AE8EEFE547}" type="datetime1">
              <a:rPr lang="en-US" smtClean="0"/>
              <a:t>11/5/2023</a:t>
            </a:fld>
            <a:endParaRPr lang="en-US" dirty="0"/>
          </a:p>
        </p:txBody>
      </p:sp>
    </p:spTree>
    <p:extLst>
      <p:ext uri="{BB962C8B-B14F-4D97-AF65-F5344CB8AC3E}">
        <p14:creationId xmlns:p14="http://schemas.microsoft.com/office/powerpoint/2010/main" val="479295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5EE76-766F-F2FD-F955-489C6A1C7DEA}"/>
              </a:ext>
            </a:extLst>
          </p:cNvPr>
          <p:cNvSpPr>
            <a:spLocks noGrp="1"/>
          </p:cNvSpPr>
          <p:nvPr>
            <p:ph type="title"/>
          </p:nvPr>
        </p:nvSpPr>
        <p:spPr>
          <a:xfrm>
            <a:off x="2592925" y="624110"/>
            <a:ext cx="8911687" cy="693643"/>
          </a:xfrm>
        </p:spPr>
        <p:txBody>
          <a:bodyPr/>
          <a:lstStyle/>
          <a:p>
            <a:r>
              <a:rPr lang="en-US" dirty="0"/>
              <a:t>Pointers to Structure</a:t>
            </a:r>
          </a:p>
        </p:txBody>
      </p:sp>
      <p:sp>
        <p:nvSpPr>
          <p:cNvPr id="5" name="Slide Number Placeholder 4">
            <a:extLst>
              <a:ext uri="{FF2B5EF4-FFF2-40B4-BE49-F238E27FC236}">
                <a16:creationId xmlns:a16="http://schemas.microsoft.com/office/drawing/2014/main" id="{B33E74E4-C30F-024D-3F48-41988C56ACC0}"/>
              </a:ext>
            </a:extLst>
          </p:cNvPr>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7" name="Picture 6">
            <a:extLst>
              <a:ext uri="{FF2B5EF4-FFF2-40B4-BE49-F238E27FC236}">
                <a16:creationId xmlns:a16="http://schemas.microsoft.com/office/drawing/2014/main" id="{274C3AB9-D72A-B92E-C084-F801A72E72CF}"/>
              </a:ext>
            </a:extLst>
          </p:cNvPr>
          <p:cNvPicPr>
            <a:picLocks noChangeAspect="1"/>
          </p:cNvPicPr>
          <p:nvPr/>
        </p:nvPicPr>
        <p:blipFill rotWithShape="1">
          <a:blip r:embed="rId2"/>
          <a:srcRect l="6702" t="11747" r="5638"/>
          <a:stretch/>
        </p:blipFill>
        <p:spPr>
          <a:xfrm>
            <a:off x="3677056" y="2549442"/>
            <a:ext cx="8064230" cy="3684448"/>
          </a:xfrm>
          <a:prstGeom prst="rect">
            <a:avLst/>
          </a:prstGeom>
        </p:spPr>
      </p:pic>
      <p:pic>
        <p:nvPicPr>
          <p:cNvPr id="8" name="Picture 7">
            <a:extLst>
              <a:ext uri="{FF2B5EF4-FFF2-40B4-BE49-F238E27FC236}">
                <a16:creationId xmlns:a16="http://schemas.microsoft.com/office/drawing/2014/main" id="{D3CE6E36-C64E-8ED6-BF2B-35B5E8C0045C}"/>
              </a:ext>
            </a:extLst>
          </p:cNvPr>
          <p:cNvPicPr>
            <a:picLocks noChangeAspect="1"/>
          </p:cNvPicPr>
          <p:nvPr/>
        </p:nvPicPr>
        <p:blipFill rotWithShape="1">
          <a:blip r:embed="rId3"/>
          <a:srcRect l="6121" t="29855" r="59212"/>
          <a:stretch/>
        </p:blipFill>
        <p:spPr>
          <a:xfrm>
            <a:off x="175099" y="1674978"/>
            <a:ext cx="3501957" cy="2557300"/>
          </a:xfrm>
          <a:prstGeom prst="rect">
            <a:avLst/>
          </a:prstGeom>
        </p:spPr>
      </p:pic>
      <p:pic>
        <p:nvPicPr>
          <p:cNvPr id="12" name="Picture 11">
            <a:extLst>
              <a:ext uri="{FF2B5EF4-FFF2-40B4-BE49-F238E27FC236}">
                <a16:creationId xmlns:a16="http://schemas.microsoft.com/office/drawing/2014/main" id="{A549172E-5D8D-CF8A-44C4-2E9FF722F801}"/>
              </a:ext>
            </a:extLst>
          </p:cNvPr>
          <p:cNvPicPr>
            <a:picLocks noChangeAspect="1"/>
          </p:cNvPicPr>
          <p:nvPr/>
        </p:nvPicPr>
        <p:blipFill>
          <a:blip r:embed="rId4"/>
          <a:stretch>
            <a:fillRect/>
          </a:stretch>
        </p:blipFill>
        <p:spPr>
          <a:xfrm>
            <a:off x="3677056" y="1511615"/>
            <a:ext cx="7827556" cy="861135"/>
          </a:xfrm>
          <a:prstGeom prst="rect">
            <a:avLst/>
          </a:prstGeom>
        </p:spPr>
      </p:pic>
      <p:pic>
        <p:nvPicPr>
          <p:cNvPr id="13" name="Picture 12">
            <a:extLst>
              <a:ext uri="{FF2B5EF4-FFF2-40B4-BE49-F238E27FC236}">
                <a16:creationId xmlns:a16="http://schemas.microsoft.com/office/drawing/2014/main" id="{11E2A6D1-9954-E5DB-3428-4B399EFA88A7}"/>
              </a:ext>
            </a:extLst>
          </p:cNvPr>
          <p:cNvPicPr>
            <a:picLocks noChangeAspect="1"/>
          </p:cNvPicPr>
          <p:nvPr/>
        </p:nvPicPr>
        <p:blipFill rotWithShape="1">
          <a:blip r:embed="rId5"/>
          <a:srcRect r="5733"/>
          <a:stretch/>
        </p:blipFill>
        <p:spPr>
          <a:xfrm>
            <a:off x="344583" y="4886325"/>
            <a:ext cx="3236817" cy="1044414"/>
          </a:xfrm>
          <a:prstGeom prst="rect">
            <a:avLst/>
          </a:prstGeom>
        </p:spPr>
      </p:pic>
      <p:sp>
        <p:nvSpPr>
          <p:cNvPr id="3" name="Date Placeholder 2">
            <a:extLst>
              <a:ext uri="{FF2B5EF4-FFF2-40B4-BE49-F238E27FC236}">
                <a16:creationId xmlns:a16="http://schemas.microsoft.com/office/drawing/2014/main" id="{809A3883-2AE4-9038-A7E1-27329C16A4A4}"/>
              </a:ext>
            </a:extLst>
          </p:cNvPr>
          <p:cNvSpPr>
            <a:spLocks noGrp="1"/>
          </p:cNvSpPr>
          <p:nvPr>
            <p:ph type="dt" sz="half" idx="10"/>
          </p:nvPr>
        </p:nvSpPr>
        <p:spPr/>
        <p:txBody>
          <a:bodyPr/>
          <a:lstStyle/>
          <a:p>
            <a:fld id="{77B861FD-A216-44A2-8AAB-1561947EF92A}" type="datetime1">
              <a:rPr lang="en-US" smtClean="0"/>
              <a:t>11/5/2023</a:t>
            </a:fld>
            <a:endParaRPr lang="en-US" dirty="0"/>
          </a:p>
        </p:txBody>
      </p:sp>
    </p:spTree>
    <p:extLst>
      <p:ext uri="{BB962C8B-B14F-4D97-AF65-F5344CB8AC3E}">
        <p14:creationId xmlns:p14="http://schemas.microsoft.com/office/powerpoint/2010/main" val="4078022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BEF9-5F0C-0DF2-4BF7-F147150A51BD}"/>
              </a:ext>
            </a:extLst>
          </p:cNvPr>
          <p:cNvSpPr>
            <a:spLocks noGrp="1"/>
          </p:cNvSpPr>
          <p:nvPr>
            <p:ph type="title"/>
          </p:nvPr>
        </p:nvSpPr>
        <p:spPr>
          <a:xfrm>
            <a:off x="2057401" y="624110"/>
            <a:ext cx="9447212" cy="699865"/>
          </a:xfrm>
        </p:spPr>
        <p:txBody>
          <a:bodyPr>
            <a:normAutofit fontScale="90000"/>
          </a:bodyPr>
          <a:lstStyle/>
          <a:p>
            <a:r>
              <a:rPr lang="en-US" sz="2700" b="0" i="0" dirty="0">
                <a:solidFill>
                  <a:srgbClr val="212529"/>
                </a:solidFill>
                <a:effectLst/>
                <a:latin typeface="system-ui"/>
              </a:rPr>
              <a:t>Accessing each element of the structure array variable via pointer</a:t>
            </a:r>
            <a:br>
              <a:rPr lang="en-US" b="0" i="0" dirty="0">
                <a:solidFill>
                  <a:srgbClr val="212529"/>
                </a:solidFill>
                <a:effectLst/>
                <a:latin typeface="system-ui"/>
              </a:rPr>
            </a:br>
            <a:endParaRPr lang="en-US" dirty="0"/>
          </a:p>
        </p:txBody>
      </p:sp>
      <p:sp>
        <p:nvSpPr>
          <p:cNvPr id="5" name="Slide Number Placeholder 4">
            <a:extLst>
              <a:ext uri="{FF2B5EF4-FFF2-40B4-BE49-F238E27FC236}">
                <a16:creationId xmlns:a16="http://schemas.microsoft.com/office/drawing/2014/main" id="{40E2FFCC-66DC-7C47-2248-B2E85846D82F}"/>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7" name="Picture 6">
            <a:extLst>
              <a:ext uri="{FF2B5EF4-FFF2-40B4-BE49-F238E27FC236}">
                <a16:creationId xmlns:a16="http://schemas.microsoft.com/office/drawing/2014/main" id="{FED0C355-DDF0-BCB0-9537-9BF8178516A9}"/>
              </a:ext>
            </a:extLst>
          </p:cNvPr>
          <p:cNvPicPr>
            <a:picLocks noChangeAspect="1"/>
          </p:cNvPicPr>
          <p:nvPr/>
        </p:nvPicPr>
        <p:blipFill>
          <a:blip r:embed="rId2"/>
          <a:stretch>
            <a:fillRect/>
          </a:stretch>
        </p:blipFill>
        <p:spPr>
          <a:xfrm>
            <a:off x="266700" y="1346412"/>
            <a:ext cx="5057775" cy="5154421"/>
          </a:xfrm>
          <a:prstGeom prst="rect">
            <a:avLst/>
          </a:prstGeom>
          <a:ln>
            <a:solidFill>
              <a:schemeClr val="accent1"/>
            </a:solidFill>
          </a:ln>
        </p:spPr>
      </p:pic>
      <p:pic>
        <p:nvPicPr>
          <p:cNvPr id="9" name="Picture 8">
            <a:extLst>
              <a:ext uri="{FF2B5EF4-FFF2-40B4-BE49-F238E27FC236}">
                <a16:creationId xmlns:a16="http://schemas.microsoft.com/office/drawing/2014/main" id="{84180384-EE84-22E7-FAF4-AAAD09CE8318}"/>
              </a:ext>
            </a:extLst>
          </p:cNvPr>
          <p:cNvPicPr>
            <a:picLocks noChangeAspect="1"/>
          </p:cNvPicPr>
          <p:nvPr/>
        </p:nvPicPr>
        <p:blipFill>
          <a:blip r:embed="rId3"/>
          <a:stretch>
            <a:fillRect/>
          </a:stretch>
        </p:blipFill>
        <p:spPr>
          <a:xfrm>
            <a:off x="5324476" y="1346412"/>
            <a:ext cx="6426538" cy="5122806"/>
          </a:xfrm>
          <a:prstGeom prst="rect">
            <a:avLst/>
          </a:prstGeom>
        </p:spPr>
      </p:pic>
      <p:sp>
        <p:nvSpPr>
          <p:cNvPr id="3" name="Date Placeholder 2">
            <a:extLst>
              <a:ext uri="{FF2B5EF4-FFF2-40B4-BE49-F238E27FC236}">
                <a16:creationId xmlns:a16="http://schemas.microsoft.com/office/drawing/2014/main" id="{96362425-291B-FB68-1943-AD8EAD5D6BDC}"/>
              </a:ext>
            </a:extLst>
          </p:cNvPr>
          <p:cNvSpPr>
            <a:spLocks noGrp="1"/>
          </p:cNvSpPr>
          <p:nvPr>
            <p:ph type="dt" sz="half" idx="10"/>
          </p:nvPr>
        </p:nvSpPr>
        <p:spPr/>
        <p:txBody>
          <a:bodyPr/>
          <a:lstStyle/>
          <a:p>
            <a:fld id="{6D4F53DC-5D4F-4D11-A86E-283C4EBDF9C0}" type="datetime1">
              <a:rPr lang="en-US" smtClean="0"/>
              <a:t>11/5/2023</a:t>
            </a:fld>
            <a:endParaRPr lang="en-US" dirty="0"/>
          </a:p>
        </p:txBody>
      </p:sp>
    </p:spTree>
    <p:extLst>
      <p:ext uri="{BB962C8B-B14F-4D97-AF65-F5344CB8AC3E}">
        <p14:creationId xmlns:p14="http://schemas.microsoft.com/office/powerpoint/2010/main" val="2998701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1DFAC-D776-ACF1-425E-716E99A69466}"/>
              </a:ext>
            </a:extLst>
          </p:cNvPr>
          <p:cNvSpPr>
            <a:spLocks noGrp="1"/>
          </p:cNvSpPr>
          <p:nvPr>
            <p:ph type="title"/>
          </p:nvPr>
        </p:nvSpPr>
        <p:spPr/>
        <p:txBody>
          <a:bodyPr/>
          <a:lstStyle/>
          <a:p>
            <a:r>
              <a:rPr lang="en-US" dirty="0"/>
              <a:t>Pointer Operators (Summary)</a:t>
            </a:r>
          </a:p>
        </p:txBody>
      </p:sp>
      <p:sp>
        <p:nvSpPr>
          <p:cNvPr id="5" name="Slide Number Placeholder 4">
            <a:extLst>
              <a:ext uri="{FF2B5EF4-FFF2-40B4-BE49-F238E27FC236}">
                <a16:creationId xmlns:a16="http://schemas.microsoft.com/office/drawing/2014/main" id="{2F574725-3CDB-B824-7AC4-3D572B82D950}"/>
              </a:ext>
            </a:extLst>
          </p:cNvPr>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6" name="Picture 5">
            <a:extLst>
              <a:ext uri="{FF2B5EF4-FFF2-40B4-BE49-F238E27FC236}">
                <a16:creationId xmlns:a16="http://schemas.microsoft.com/office/drawing/2014/main" id="{5E22551B-187A-B7C5-41C9-8C896421BD50}"/>
              </a:ext>
            </a:extLst>
          </p:cNvPr>
          <p:cNvPicPr>
            <a:picLocks noChangeAspect="1"/>
          </p:cNvPicPr>
          <p:nvPr/>
        </p:nvPicPr>
        <p:blipFill rotWithShape="1">
          <a:blip r:embed="rId2"/>
          <a:srcRect t="15350"/>
          <a:stretch/>
        </p:blipFill>
        <p:spPr>
          <a:xfrm>
            <a:off x="383553" y="1488333"/>
            <a:ext cx="10754617" cy="4745558"/>
          </a:xfrm>
          <a:prstGeom prst="rect">
            <a:avLst/>
          </a:prstGeom>
        </p:spPr>
      </p:pic>
      <p:sp>
        <p:nvSpPr>
          <p:cNvPr id="3" name="Date Placeholder 2">
            <a:extLst>
              <a:ext uri="{FF2B5EF4-FFF2-40B4-BE49-F238E27FC236}">
                <a16:creationId xmlns:a16="http://schemas.microsoft.com/office/drawing/2014/main" id="{34FF3598-72CB-247C-9968-476EAB09726E}"/>
              </a:ext>
            </a:extLst>
          </p:cNvPr>
          <p:cNvSpPr>
            <a:spLocks noGrp="1"/>
          </p:cNvSpPr>
          <p:nvPr>
            <p:ph type="dt" sz="half" idx="10"/>
          </p:nvPr>
        </p:nvSpPr>
        <p:spPr/>
        <p:txBody>
          <a:bodyPr/>
          <a:lstStyle/>
          <a:p>
            <a:fld id="{CE2929F5-F028-449A-A839-C3A8657D9471}" type="datetime1">
              <a:rPr lang="en-US" smtClean="0"/>
              <a:t>11/5/2023</a:t>
            </a:fld>
            <a:endParaRPr lang="en-US" dirty="0"/>
          </a:p>
        </p:txBody>
      </p:sp>
    </p:spTree>
    <p:extLst>
      <p:ext uri="{BB962C8B-B14F-4D97-AF65-F5344CB8AC3E}">
        <p14:creationId xmlns:p14="http://schemas.microsoft.com/office/powerpoint/2010/main" val="3595080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Limitation of a C++ structure</a:t>
            </a:r>
            <a:endParaRPr lang="en-US" dirty="0"/>
          </a:p>
        </p:txBody>
      </p:sp>
      <p:sp>
        <p:nvSpPr>
          <p:cNvPr id="3" name="Content Placeholder 2"/>
          <p:cNvSpPr>
            <a:spLocks noGrp="1"/>
          </p:cNvSpPr>
          <p:nvPr>
            <p:ph idx="1"/>
          </p:nvPr>
        </p:nvSpPr>
        <p:spPr>
          <a:xfrm>
            <a:off x="1031132" y="1371600"/>
            <a:ext cx="10473480" cy="4862290"/>
          </a:xfrm>
        </p:spPr>
        <p:txBody>
          <a:bodyPr>
            <a:normAutofit lnSpcReduction="10000"/>
          </a:bodyPr>
          <a:lstStyle/>
          <a:p>
            <a:r>
              <a:rPr lang="en-GB" sz="2800" dirty="0"/>
              <a:t>The struct data type cannot be treated like built-in data types.</a:t>
            </a:r>
            <a:endParaRPr lang="en-US" sz="2800" dirty="0"/>
          </a:p>
          <a:p>
            <a:pPr lvl="0"/>
            <a:r>
              <a:rPr lang="en-GB" sz="2800" dirty="0"/>
              <a:t>Operators like + -, and others cannot be used on structure variables.</a:t>
            </a:r>
            <a:endParaRPr lang="en-US" sz="2800" dirty="0"/>
          </a:p>
          <a:p>
            <a:pPr lvl="0"/>
            <a:r>
              <a:rPr lang="en-GB" sz="2800" dirty="0"/>
              <a:t>Structures don't support data hiding. </a:t>
            </a:r>
          </a:p>
          <a:p>
            <a:pPr lvl="1"/>
            <a:r>
              <a:rPr lang="en-GB" sz="2400" dirty="0"/>
              <a:t>The members of a structure can be accessed by any function regardless of its scope.</a:t>
            </a:r>
            <a:endParaRPr lang="en-US" sz="2400" dirty="0"/>
          </a:p>
          <a:p>
            <a:pPr lvl="0"/>
            <a:r>
              <a:rPr lang="en-GB" sz="2800" dirty="0"/>
              <a:t>Static members cannot be declared inside the structure body.</a:t>
            </a:r>
            <a:endParaRPr lang="en-US" sz="2800" dirty="0"/>
          </a:p>
          <a:p>
            <a:pPr lvl="0"/>
            <a:r>
              <a:rPr lang="en-GB" sz="2800" dirty="0"/>
              <a:t>Constructors cannot be created inside a structure.</a:t>
            </a:r>
            <a:endParaRPr lang="en-US" sz="2800" dirty="0"/>
          </a:p>
          <a:p>
            <a:endParaRPr lang="en-US" dirty="0"/>
          </a:p>
        </p:txBody>
      </p:sp>
      <p:sp>
        <p:nvSpPr>
          <p:cNvPr id="4" name="Slide Number Placeholder 3">
            <a:extLst>
              <a:ext uri="{FF2B5EF4-FFF2-40B4-BE49-F238E27FC236}">
                <a16:creationId xmlns:a16="http://schemas.microsoft.com/office/drawing/2014/main" id="{2DE86EF3-F7E0-D1C8-778E-538B7AE4A221}"/>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
        <p:nvSpPr>
          <p:cNvPr id="6" name="Date Placeholder 5">
            <a:extLst>
              <a:ext uri="{FF2B5EF4-FFF2-40B4-BE49-F238E27FC236}">
                <a16:creationId xmlns:a16="http://schemas.microsoft.com/office/drawing/2014/main" id="{62D93F55-1060-647D-AD48-3BF3742E6A14}"/>
              </a:ext>
            </a:extLst>
          </p:cNvPr>
          <p:cNvSpPr>
            <a:spLocks noGrp="1"/>
          </p:cNvSpPr>
          <p:nvPr>
            <p:ph type="dt" sz="half" idx="10"/>
          </p:nvPr>
        </p:nvSpPr>
        <p:spPr/>
        <p:txBody>
          <a:bodyPr/>
          <a:lstStyle/>
          <a:p>
            <a:fld id="{99A50896-F727-4C06-81D0-247BB1D21CBF}" type="datetime1">
              <a:rPr lang="en-US" smtClean="0"/>
              <a:t>11/5/2023</a:t>
            </a:fld>
            <a:endParaRPr lang="en-US" dirty="0"/>
          </a:p>
        </p:txBody>
      </p:sp>
    </p:spTree>
    <p:extLst>
      <p:ext uri="{BB962C8B-B14F-4D97-AF65-F5344CB8AC3E}">
        <p14:creationId xmlns:p14="http://schemas.microsoft.com/office/powerpoint/2010/main" val="759533812"/>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rotWithShape="1">
          <a:blip r:embed="rId3"/>
          <a:srcRect t="11035" b="7024"/>
          <a:stretch/>
        </p:blipFill>
        <p:spPr>
          <a:xfrm>
            <a:off x="495300" y="1381125"/>
            <a:ext cx="10648950" cy="4995151"/>
          </a:xfrm>
          <a:prstGeom prst="rect">
            <a:avLst/>
          </a:prstGeom>
        </p:spPr>
      </p:pic>
      <p:sp>
        <p:nvSpPr>
          <p:cNvPr id="4" name="Slide Number Placeholder 3">
            <a:extLst>
              <a:ext uri="{FF2B5EF4-FFF2-40B4-BE49-F238E27FC236}">
                <a16:creationId xmlns:a16="http://schemas.microsoft.com/office/drawing/2014/main" id="{03BAEEE6-F978-15FE-1EC8-607CDBAE3597}"/>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
        <p:nvSpPr>
          <p:cNvPr id="5" name="Date Placeholder 4">
            <a:extLst>
              <a:ext uri="{FF2B5EF4-FFF2-40B4-BE49-F238E27FC236}">
                <a16:creationId xmlns:a16="http://schemas.microsoft.com/office/drawing/2014/main" id="{CBE496CF-8704-174F-949A-98FEDB33E766}"/>
              </a:ext>
            </a:extLst>
          </p:cNvPr>
          <p:cNvSpPr>
            <a:spLocks noGrp="1"/>
          </p:cNvSpPr>
          <p:nvPr>
            <p:ph type="dt" sz="half" idx="10"/>
          </p:nvPr>
        </p:nvSpPr>
        <p:spPr/>
        <p:txBody>
          <a:bodyPr/>
          <a:lstStyle/>
          <a:p>
            <a:fld id="{03025388-5C55-46CD-879E-47CFE1C27CD8}" type="datetime1">
              <a:rPr lang="en-US" smtClean="0"/>
              <a:t>11/5/2023</a:t>
            </a:fld>
            <a:endParaRPr lang="en-US" dirty="0"/>
          </a:p>
        </p:txBody>
      </p:sp>
    </p:spTree>
    <p:extLst>
      <p:ext uri="{BB962C8B-B14F-4D97-AF65-F5344CB8AC3E}">
        <p14:creationId xmlns:p14="http://schemas.microsoft.com/office/powerpoint/2010/main" val="2227355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B57A7CD8-7906-8B6C-8576-885FF2B787CD}"/>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
        <p:nvSpPr>
          <p:cNvPr id="4" name="Date Placeholder 3">
            <a:extLst>
              <a:ext uri="{FF2B5EF4-FFF2-40B4-BE49-F238E27FC236}">
                <a16:creationId xmlns:a16="http://schemas.microsoft.com/office/drawing/2014/main" id="{67218C04-7C50-DD60-5BC3-D5EB74F38A97}"/>
              </a:ext>
            </a:extLst>
          </p:cNvPr>
          <p:cNvSpPr>
            <a:spLocks noGrp="1"/>
          </p:cNvSpPr>
          <p:nvPr>
            <p:ph type="dt" sz="half" idx="10"/>
          </p:nvPr>
        </p:nvSpPr>
        <p:spPr/>
        <p:txBody>
          <a:bodyPr/>
          <a:lstStyle/>
          <a:p>
            <a:fld id="{A70B4F43-04FE-4505-89AF-C5EF30C378C6}" type="datetime1">
              <a:rPr lang="en-US" smtClean="0"/>
              <a:t>11/5/2023</a:t>
            </a:fld>
            <a:endParaRPr lang="en-US" dirty="0"/>
          </a:p>
        </p:txBody>
      </p:sp>
    </p:spTree>
    <p:extLst>
      <p:ext uri="{BB962C8B-B14F-4D97-AF65-F5344CB8AC3E}">
        <p14:creationId xmlns:p14="http://schemas.microsoft.com/office/powerpoint/2010/main" val="322785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BF5D-CACA-69C4-325F-36B176C7833B}"/>
              </a:ext>
            </a:extLst>
          </p:cNvPr>
          <p:cNvSpPr>
            <a:spLocks noGrp="1"/>
          </p:cNvSpPr>
          <p:nvPr>
            <p:ph type="title"/>
          </p:nvPr>
        </p:nvSpPr>
        <p:spPr>
          <a:xfrm>
            <a:off x="2592925" y="624110"/>
            <a:ext cx="8911687" cy="723923"/>
          </a:xfrm>
        </p:spPr>
        <p:txBody>
          <a:bodyPr/>
          <a:lstStyle/>
          <a:p>
            <a:r>
              <a:rPr lang="en-US" dirty="0"/>
              <a:t>Introduction</a:t>
            </a:r>
          </a:p>
        </p:txBody>
      </p:sp>
      <p:sp>
        <p:nvSpPr>
          <p:cNvPr id="3" name="Content Placeholder 2">
            <a:extLst>
              <a:ext uri="{FF2B5EF4-FFF2-40B4-BE49-F238E27FC236}">
                <a16:creationId xmlns:a16="http://schemas.microsoft.com/office/drawing/2014/main" id="{37E52D00-E1CB-415D-1E23-3168578E5B88}"/>
              </a:ext>
            </a:extLst>
          </p:cNvPr>
          <p:cNvSpPr>
            <a:spLocks noGrp="1"/>
          </p:cNvSpPr>
          <p:nvPr>
            <p:ph idx="1"/>
          </p:nvPr>
        </p:nvSpPr>
        <p:spPr>
          <a:xfrm>
            <a:off x="254524" y="1348033"/>
            <a:ext cx="11250088" cy="4885857"/>
          </a:xfrm>
        </p:spPr>
        <p:txBody>
          <a:bodyPr/>
          <a:lstStyle/>
          <a:p>
            <a:r>
              <a:rPr lang="en-US" dirty="0"/>
              <a:t>Problem- Arrange the name of students according to the first letter of their names</a:t>
            </a:r>
          </a:p>
          <a:p>
            <a:r>
              <a:rPr lang="en-US" dirty="0"/>
              <a:t>Lets say our target is to arrange the name of students according to the first letter of their names.</a:t>
            </a:r>
          </a:p>
          <a:p>
            <a:r>
              <a:rPr lang="en-US" dirty="0"/>
              <a:t>Michael, Abel, Tola, Chala, Robel, Bekele, </a:t>
            </a:r>
            <a:r>
              <a:rPr lang="en-US" dirty="0" err="1"/>
              <a:t>Seble</a:t>
            </a:r>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E0451440-DDB3-8086-D537-B6593787B5C0}"/>
              </a:ext>
            </a:extLst>
          </p:cNvPr>
          <p:cNvSpPr>
            <a:spLocks noGrp="1"/>
          </p:cNvSpPr>
          <p:nvPr>
            <p:ph type="sldNum" sz="quarter" idx="12"/>
          </p:nvPr>
        </p:nvSpPr>
        <p:spPr/>
        <p:txBody>
          <a:bodyPr/>
          <a:lstStyle/>
          <a:p>
            <a:fld id="{D57F1E4F-1CFF-5643-939E-217C01CDF565}" type="slidenum">
              <a:rPr lang="en-US" smtClean="0"/>
              <a:pPr/>
              <a:t>26</a:t>
            </a:fld>
            <a:endParaRPr lang="en-US" dirty="0"/>
          </a:p>
        </p:txBody>
      </p:sp>
      <p:graphicFrame>
        <p:nvGraphicFramePr>
          <p:cNvPr id="6" name="Table 5">
            <a:extLst>
              <a:ext uri="{FF2B5EF4-FFF2-40B4-BE49-F238E27FC236}">
                <a16:creationId xmlns:a16="http://schemas.microsoft.com/office/drawing/2014/main" id="{E9E0A9D9-5D79-EFC3-ADF0-C0806E6DFDB2}"/>
              </a:ext>
            </a:extLst>
          </p:cNvPr>
          <p:cNvGraphicFramePr>
            <a:graphicFrameLocks noGrp="1"/>
          </p:cNvGraphicFramePr>
          <p:nvPr>
            <p:extLst>
              <p:ext uri="{D42A27DB-BD31-4B8C-83A1-F6EECF244321}">
                <p14:modId xmlns:p14="http://schemas.microsoft.com/office/powerpoint/2010/main" val="3085402895"/>
              </p:ext>
            </p:extLst>
          </p:nvPr>
        </p:nvGraphicFramePr>
        <p:xfrm>
          <a:off x="777312" y="2576761"/>
          <a:ext cx="8128001" cy="37084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2158485275"/>
                    </a:ext>
                  </a:extLst>
                </a:gridCol>
                <a:gridCol w="1161143">
                  <a:extLst>
                    <a:ext uri="{9D8B030D-6E8A-4147-A177-3AD203B41FA5}">
                      <a16:colId xmlns:a16="http://schemas.microsoft.com/office/drawing/2014/main" val="1929819777"/>
                    </a:ext>
                  </a:extLst>
                </a:gridCol>
                <a:gridCol w="1161143">
                  <a:extLst>
                    <a:ext uri="{9D8B030D-6E8A-4147-A177-3AD203B41FA5}">
                      <a16:colId xmlns:a16="http://schemas.microsoft.com/office/drawing/2014/main" val="446393469"/>
                    </a:ext>
                  </a:extLst>
                </a:gridCol>
                <a:gridCol w="1161143">
                  <a:extLst>
                    <a:ext uri="{9D8B030D-6E8A-4147-A177-3AD203B41FA5}">
                      <a16:colId xmlns:a16="http://schemas.microsoft.com/office/drawing/2014/main" val="2528980490"/>
                    </a:ext>
                  </a:extLst>
                </a:gridCol>
                <a:gridCol w="1161143">
                  <a:extLst>
                    <a:ext uri="{9D8B030D-6E8A-4147-A177-3AD203B41FA5}">
                      <a16:colId xmlns:a16="http://schemas.microsoft.com/office/drawing/2014/main" val="1049588375"/>
                    </a:ext>
                  </a:extLst>
                </a:gridCol>
                <a:gridCol w="1161143">
                  <a:extLst>
                    <a:ext uri="{9D8B030D-6E8A-4147-A177-3AD203B41FA5}">
                      <a16:colId xmlns:a16="http://schemas.microsoft.com/office/drawing/2014/main" val="210863623"/>
                    </a:ext>
                  </a:extLst>
                </a:gridCol>
                <a:gridCol w="1161143">
                  <a:extLst>
                    <a:ext uri="{9D8B030D-6E8A-4147-A177-3AD203B41FA5}">
                      <a16:colId xmlns:a16="http://schemas.microsoft.com/office/drawing/2014/main" val="2117379934"/>
                    </a:ext>
                  </a:extLst>
                </a:gridCol>
              </a:tblGrid>
              <a:tr h="370840">
                <a:tc>
                  <a:txBody>
                    <a:bodyPr/>
                    <a:lstStyle/>
                    <a:p>
                      <a:r>
                        <a:rPr lang="en-US" dirty="0"/>
                        <a:t>Abel</a:t>
                      </a:r>
                    </a:p>
                  </a:txBody>
                  <a:tcPr/>
                </a:tc>
                <a:tc>
                  <a:txBody>
                    <a:bodyPr/>
                    <a:lstStyle/>
                    <a:p>
                      <a:r>
                        <a:rPr lang="en-US" dirty="0"/>
                        <a:t>Bekele</a:t>
                      </a:r>
                    </a:p>
                  </a:txBody>
                  <a:tcPr/>
                </a:tc>
                <a:tc>
                  <a:txBody>
                    <a:bodyPr/>
                    <a:lstStyle/>
                    <a:p>
                      <a:r>
                        <a:rPr lang="en-US" dirty="0"/>
                        <a:t>Chala</a:t>
                      </a:r>
                    </a:p>
                  </a:txBody>
                  <a:tcPr/>
                </a:tc>
                <a:tc>
                  <a:txBody>
                    <a:bodyPr/>
                    <a:lstStyle/>
                    <a:p>
                      <a:r>
                        <a:rPr lang="en-US" dirty="0"/>
                        <a:t>Michael</a:t>
                      </a:r>
                    </a:p>
                  </a:txBody>
                  <a:tcPr/>
                </a:tc>
                <a:tc>
                  <a:txBody>
                    <a:bodyPr/>
                    <a:lstStyle/>
                    <a:p>
                      <a:r>
                        <a:rPr lang="en-US" dirty="0"/>
                        <a:t>Robel</a:t>
                      </a:r>
                    </a:p>
                  </a:txBody>
                  <a:tcPr/>
                </a:tc>
                <a:tc>
                  <a:txBody>
                    <a:bodyPr/>
                    <a:lstStyle/>
                    <a:p>
                      <a:r>
                        <a:rPr lang="en-US" dirty="0" err="1"/>
                        <a:t>Seble</a:t>
                      </a:r>
                      <a:endParaRPr lang="en-US" dirty="0"/>
                    </a:p>
                  </a:txBody>
                  <a:tcPr/>
                </a:tc>
                <a:tc>
                  <a:txBody>
                    <a:bodyPr/>
                    <a:lstStyle/>
                    <a:p>
                      <a:r>
                        <a:rPr lang="en-US" dirty="0"/>
                        <a:t>Tola</a:t>
                      </a:r>
                    </a:p>
                  </a:txBody>
                  <a:tcPr/>
                </a:tc>
                <a:extLst>
                  <a:ext uri="{0D108BD9-81ED-4DB2-BD59-A6C34878D82A}">
                    <a16:rowId xmlns:a16="http://schemas.microsoft.com/office/drawing/2014/main" val="4020567339"/>
                  </a:ext>
                </a:extLst>
              </a:tr>
            </a:tbl>
          </a:graphicData>
        </a:graphic>
      </p:graphicFrame>
      <p:sp>
        <p:nvSpPr>
          <p:cNvPr id="8" name="TextBox 7">
            <a:extLst>
              <a:ext uri="{FF2B5EF4-FFF2-40B4-BE49-F238E27FC236}">
                <a16:creationId xmlns:a16="http://schemas.microsoft.com/office/drawing/2014/main" id="{31C3E35A-7CB6-A8B9-7F10-3B16D140D02F}"/>
              </a:ext>
            </a:extLst>
          </p:cNvPr>
          <p:cNvSpPr txBox="1"/>
          <p:nvPr/>
        </p:nvSpPr>
        <p:spPr>
          <a:xfrm>
            <a:off x="2362254" y="3083020"/>
            <a:ext cx="6096000" cy="369332"/>
          </a:xfrm>
          <a:prstGeom prst="rect">
            <a:avLst/>
          </a:prstGeom>
          <a:noFill/>
        </p:spPr>
        <p:txBody>
          <a:bodyPr wrap="square">
            <a:spAutoFit/>
          </a:bodyPr>
          <a:lstStyle/>
          <a:p>
            <a:r>
              <a:rPr lang="en-US" dirty="0"/>
              <a:t>Question? How to maintain this?</a:t>
            </a:r>
          </a:p>
        </p:txBody>
      </p:sp>
      <p:sp>
        <p:nvSpPr>
          <p:cNvPr id="10" name="TextBox 9">
            <a:extLst>
              <a:ext uri="{FF2B5EF4-FFF2-40B4-BE49-F238E27FC236}">
                <a16:creationId xmlns:a16="http://schemas.microsoft.com/office/drawing/2014/main" id="{C21E21FC-ABDC-3C3F-74E3-620E83C03506}"/>
              </a:ext>
            </a:extLst>
          </p:cNvPr>
          <p:cNvSpPr txBox="1"/>
          <p:nvPr/>
        </p:nvSpPr>
        <p:spPr>
          <a:xfrm>
            <a:off x="2362254" y="3496710"/>
            <a:ext cx="3581346" cy="369332"/>
          </a:xfrm>
          <a:prstGeom prst="rect">
            <a:avLst/>
          </a:prstGeom>
          <a:noFill/>
        </p:spPr>
        <p:txBody>
          <a:bodyPr wrap="square">
            <a:spAutoFit/>
          </a:bodyPr>
          <a:lstStyle/>
          <a:p>
            <a:r>
              <a:rPr lang="en-US" dirty="0"/>
              <a:t>We can use two ways</a:t>
            </a:r>
          </a:p>
        </p:txBody>
      </p:sp>
      <p:pic>
        <p:nvPicPr>
          <p:cNvPr id="12" name="Picture 11">
            <a:extLst>
              <a:ext uri="{FF2B5EF4-FFF2-40B4-BE49-F238E27FC236}">
                <a16:creationId xmlns:a16="http://schemas.microsoft.com/office/drawing/2014/main" id="{D6F76588-95E5-F334-A506-9B86DF9C3745}"/>
              </a:ext>
            </a:extLst>
          </p:cNvPr>
          <p:cNvPicPr>
            <a:picLocks noChangeAspect="1"/>
          </p:cNvPicPr>
          <p:nvPr/>
        </p:nvPicPr>
        <p:blipFill rotWithShape="1">
          <a:blip r:embed="rId2"/>
          <a:srcRect t="10932"/>
          <a:stretch/>
        </p:blipFill>
        <p:spPr>
          <a:xfrm>
            <a:off x="1311579" y="3910400"/>
            <a:ext cx="6096001" cy="2475918"/>
          </a:xfrm>
          <a:prstGeom prst="rect">
            <a:avLst/>
          </a:prstGeom>
        </p:spPr>
      </p:pic>
      <p:sp>
        <p:nvSpPr>
          <p:cNvPr id="13" name="TextBox 12">
            <a:extLst>
              <a:ext uri="{FF2B5EF4-FFF2-40B4-BE49-F238E27FC236}">
                <a16:creationId xmlns:a16="http://schemas.microsoft.com/office/drawing/2014/main" id="{A8D815C4-6F81-5D1A-2075-3071C9505135}"/>
              </a:ext>
            </a:extLst>
          </p:cNvPr>
          <p:cNvSpPr txBox="1"/>
          <p:nvPr/>
        </p:nvSpPr>
        <p:spPr>
          <a:xfrm>
            <a:off x="7724637" y="3472535"/>
            <a:ext cx="3581346" cy="646331"/>
          </a:xfrm>
          <a:prstGeom prst="rect">
            <a:avLst/>
          </a:prstGeom>
          <a:noFill/>
        </p:spPr>
        <p:txBody>
          <a:bodyPr wrap="square">
            <a:spAutoFit/>
          </a:bodyPr>
          <a:lstStyle/>
          <a:p>
            <a:r>
              <a:rPr lang="en-US" dirty="0"/>
              <a:t>Arrays have some limitations and disadvantages</a:t>
            </a:r>
          </a:p>
        </p:txBody>
      </p:sp>
      <p:sp>
        <p:nvSpPr>
          <p:cNvPr id="14" name="TextBox 13">
            <a:extLst>
              <a:ext uri="{FF2B5EF4-FFF2-40B4-BE49-F238E27FC236}">
                <a16:creationId xmlns:a16="http://schemas.microsoft.com/office/drawing/2014/main" id="{42530E5F-7840-C415-1AFA-8B295217DE52}"/>
              </a:ext>
            </a:extLst>
          </p:cNvPr>
          <p:cNvSpPr txBox="1"/>
          <p:nvPr/>
        </p:nvSpPr>
        <p:spPr>
          <a:xfrm>
            <a:off x="7724637" y="4320634"/>
            <a:ext cx="3581346" cy="1200329"/>
          </a:xfrm>
          <a:prstGeom prst="rect">
            <a:avLst/>
          </a:prstGeom>
          <a:noFill/>
        </p:spPr>
        <p:txBody>
          <a:bodyPr wrap="square">
            <a:spAutoFit/>
          </a:bodyPr>
          <a:lstStyle/>
          <a:p>
            <a:r>
              <a:rPr lang="en-US" dirty="0"/>
              <a:t>We will see how </a:t>
            </a:r>
            <a:r>
              <a:rPr lang="en-US" dirty="0">
                <a:solidFill>
                  <a:srgbClr val="FF0000"/>
                </a:solidFill>
              </a:rPr>
              <a:t>Linked List </a:t>
            </a:r>
            <a:r>
              <a:rPr lang="en-US" dirty="0"/>
              <a:t>overcome the limitations of </a:t>
            </a:r>
            <a:r>
              <a:rPr lang="en-US" dirty="0">
                <a:solidFill>
                  <a:srgbClr val="FF0000"/>
                </a:solidFill>
              </a:rPr>
              <a:t>arrays</a:t>
            </a:r>
            <a:r>
              <a:rPr lang="en-US" dirty="0"/>
              <a:t> in the subsequent lectures</a:t>
            </a:r>
          </a:p>
        </p:txBody>
      </p:sp>
      <p:sp>
        <p:nvSpPr>
          <p:cNvPr id="7" name="Date Placeholder 6">
            <a:extLst>
              <a:ext uri="{FF2B5EF4-FFF2-40B4-BE49-F238E27FC236}">
                <a16:creationId xmlns:a16="http://schemas.microsoft.com/office/drawing/2014/main" id="{213D37DA-D74E-6CA9-FAD1-31944319FBF1}"/>
              </a:ext>
            </a:extLst>
          </p:cNvPr>
          <p:cNvSpPr>
            <a:spLocks noGrp="1"/>
          </p:cNvSpPr>
          <p:nvPr>
            <p:ph type="dt" sz="half" idx="10"/>
          </p:nvPr>
        </p:nvSpPr>
        <p:spPr/>
        <p:txBody>
          <a:bodyPr/>
          <a:lstStyle/>
          <a:p>
            <a:fld id="{75703ABF-9677-4C8D-B6F9-A070DDB3899B}" type="datetime1">
              <a:rPr lang="en-US" smtClean="0"/>
              <a:t>11/5/2023</a:t>
            </a:fld>
            <a:endParaRPr lang="en-US" dirty="0"/>
          </a:p>
        </p:txBody>
      </p:sp>
    </p:spTree>
    <p:extLst>
      <p:ext uri="{BB962C8B-B14F-4D97-AF65-F5344CB8AC3E}">
        <p14:creationId xmlns:p14="http://schemas.microsoft.com/office/powerpoint/2010/main" val="2349147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BD116166-FADB-F2BE-AA77-5635C021A0D0}"/>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
        <p:nvSpPr>
          <p:cNvPr id="4" name="Date Placeholder 3">
            <a:extLst>
              <a:ext uri="{FF2B5EF4-FFF2-40B4-BE49-F238E27FC236}">
                <a16:creationId xmlns:a16="http://schemas.microsoft.com/office/drawing/2014/main" id="{C64B5F8A-0024-BDCB-18E8-B4D2FB0BAEC9}"/>
              </a:ext>
            </a:extLst>
          </p:cNvPr>
          <p:cNvSpPr>
            <a:spLocks noGrp="1"/>
          </p:cNvSpPr>
          <p:nvPr>
            <p:ph type="dt" sz="half" idx="10"/>
          </p:nvPr>
        </p:nvSpPr>
        <p:spPr/>
        <p:txBody>
          <a:bodyPr/>
          <a:lstStyle/>
          <a:p>
            <a:fld id="{972728A1-6612-4699-8FB5-933433B32765}" type="datetime1">
              <a:rPr lang="en-US" smtClean="0"/>
              <a:t>11/5/2023</a:t>
            </a:fld>
            <a:endParaRPr lang="en-US" dirty="0"/>
          </a:p>
        </p:txBody>
      </p:sp>
    </p:spTree>
    <p:extLst>
      <p:ext uri="{BB962C8B-B14F-4D97-AF65-F5344CB8AC3E}">
        <p14:creationId xmlns:p14="http://schemas.microsoft.com/office/powerpoint/2010/main" val="4031955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25AC0-58D2-20CD-9D4B-599421730981}"/>
              </a:ext>
            </a:extLst>
          </p:cNvPr>
          <p:cNvSpPr>
            <a:spLocks noGrp="1"/>
          </p:cNvSpPr>
          <p:nvPr>
            <p:ph type="title"/>
          </p:nvPr>
        </p:nvSpPr>
        <p:spPr>
          <a:xfrm>
            <a:off x="2592925" y="624110"/>
            <a:ext cx="8911687" cy="620228"/>
          </a:xfrm>
        </p:spPr>
        <p:txBody>
          <a:bodyPr>
            <a:normAutofit fontScale="90000"/>
          </a:bodyPr>
          <a:lstStyle/>
          <a:p>
            <a:r>
              <a:rPr lang="en-US" b="1" i="0" dirty="0">
                <a:solidFill>
                  <a:srgbClr val="273239"/>
                </a:solidFill>
                <a:effectLst/>
                <a:latin typeface="Nunito" pitchFamily="2" charset="0"/>
              </a:rPr>
              <a:t>Why linked list data structure needed?</a:t>
            </a:r>
            <a:endParaRPr lang="en-US" dirty="0"/>
          </a:p>
        </p:txBody>
      </p:sp>
      <p:sp>
        <p:nvSpPr>
          <p:cNvPr id="3" name="Content Placeholder 2">
            <a:extLst>
              <a:ext uri="{FF2B5EF4-FFF2-40B4-BE49-F238E27FC236}">
                <a16:creationId xmlns:a16="http://schemas.microsoft.com/office/drawing/2014/main" id="{5A0C966C-7CEC-D8D3-FFA4-EEB07AA91DA5}"/>
              </a:ext>
            </a:extLst>
          </p:cNvPr>
          <p:cNvSpPr>
            <a:spLocks noGrp="1"/>
          </p:cNvSpPr>
          <p:nvPr>
            <p:ph idx="1"/>
          </p:nvPr>
        </p:nvSpPr>
        <p:spPr>
          <a:xfrm>
            <a:off x="531812" y="1244338"/>
            <a:ext cx="10972800" cy="4825879"/>
          </a:xfrm>
        </p:spPr>
        <p:txBody>
          <a:bodyPr>
            <a:normAutofit fontScale="92500" lnSpcReduction="20000"/>
          </a:bodyPr>
          <a:lstStyle/>
          <a:p>
            <a:pPr algn="l" fontAlgn="base">
              <a:buFont typeface="Arial" panose="020B0604020202020204" pitchFamily="34" charset="0"/>
              <a:buChar char="•"/>
            </a:pPr>
            <a:r>
              <a:rPr lang="en-US" b="1" i="0" dirty="0">
                <a:solidFill>
                  <a:srgbClr val="273239"/>
                </a:solidFill>
                <a:effectLst/>
                <a:latin typeface="Nunito" pitchFamily="2" charset="0"/>
              </a:rPr>
              <a:t>Dynamic Data structure: </a:t>
            </a:r>
            <a:r>
              <a:rPr lang="en-US" b="0" i="0" dirty="0">
                <a:solidFill>
                  <a:srgbClr val="273239"/>
                </a:solidFill>
                <a:effectLst/>
                <a:latin typeface="Nunito" pitchFamily="2" charset="0"/>
              </a:rPr>
              <a:t>The size of memory can be allocated or de-allocated at run time based on the operation insertion or deletion.</a:t>
            </a:r>
          </a:p>
          <a:p>
            <a:pPr algn="l" fontAlgn="base">
              <a:buFont typeface="Arial" panose="020B0604020202020204" pitchFamily="34" charset="0"/>
              <a:buChar char="•"/>
            </a:pPr>
            <a:r>
              <a:rPr lang="en-US" b="1" i="0" dirty="0">
                <a:solidFill>
                  <a:srgbClr val="273239"/>
                </a:solidFill>
                <a:effectLst/>
                <a:latin typeface="Nunito" pitchFamily="2" charset="0"/>
              </a:rPr>
              <a:t>Ease of Insertion/Deletion: </a:t>
            </a:r>
            <a:r>
              <a:rPr lang="en-US" b="0" i="0" dirty="0">
                <a:solidFill>
                  <a:srgbClr val="273239"/>
                </a:solidFill>
                <a:effectLst/>
                <a:latin typeface="Nunito" pitchFamily="2" charset="0"/>
              </a:rPr>
              <a:t>The insertion and deletion of elements are simpler than arrays since no elements need to be shifted after insertion and deletion, Just the address needed to be updated.</a:t>
            </a:r>
          </a:p>
          <a:p>
            <a:pPr algn="l" fontAlgn="base">
              <a:buFont typeface="Arial" panose="020B0604020202020204" pitchFamily="34" charset="0"/>
              <a:buChar char="•"/>
            </a:pPr>
            <a:r>
              <a:rPr lang="en-US" b="1" i="0" dirty="0">
                <a:solidFill>
                  <a:srgbClr val="273239"/>
                </a:solidFill>
                <a:effectLst/>
                <a:latin typeface="Nunito" pitchFamily="2" charset="0"/>
              </a:rPr>
              <a:t>Efficient Memory Utilization: </a:t>
            </a:r>
            <a:r>
              <a:rPr lang="en-US" b="0" i="0" dirty="0">
                <a:solidFill>
                  <a:srgbClr val="273239"/>
                </a:solidFill>
                <a:effectLst/>
                <a:latin typeface="Nunito" pitchFamily="2" charset="0"/>
              </a:rPr>
              <a:t>As we know Linked List is a dynamic data structure the size increases or decreases as per the requirement so this avoids the wastage of memory. </a:t>
            </a:r>
          </a:p>
          <a:p>
            <a:pPr algn="l" fontAlgn="base">
              <a:buFont typeface="Arial" panose="020B0604020202020204" pitchFamily="34" charset="0"/>
              <a:buChar char="•"/>
            </a:pPr>
            <a:r>
              <a:rPr lang="en-US" b="1" i="0" dirty="0">
                <a:solidFill>
                  <a:srgbClr val="273239"/>
                </a:solidFill>
                <a:effectLst/>
                <a:latin typeface="Nunito" pitchFamily="2" charset="0"/>
              </a:rPr>
              <a:t>Implementation: </a:t>
            </a:r>
            <a:r>
              <a:rPr lang="en-US" b="0" i="0" dirty="0">
                <a:solidFill>
                  <a:srgbClr val="273239"/>
                </a:solidFill>
                <a:effectLst/>
                <a:latin typeface="Nunito" pitchFamily="2" charset="0"/>
              </a:rPr>
              <a:t>Various advanced data structures can be implemented using a linked list like a stack, queue, graph, hash maps, etc.</a:t>
            </a:r>
          </a:p>
          <a:p>
            <a:pPr algn="l" fontAlgn="base">
              <a:buFont typeface="Arial" panose="020B0604020202020204" pitchFamily="34" charset="0"/>
              <a:buChar char="•"/>
            </a:pPr>
            <a:r>
              <a:rPr lang="en-US" b="1" i="0" dirty="0">
                <a:solidFill>
                  <a:srgbClr val="273239"/>
                </a:solidFill>
                <a:effectLst/>
                <a:latin typeface="Nunito" pitchFamily="2" charset="0"/>
              </a:rPr>
              <a:t>Dynamic Size: </a:t>
            </a:r>
            <a:r>
              <a:rPr lang="en-US" b="0" i="0" dirty="0">
                <a:solidFill>
                  <a:srgbClr val="273239"/>
                </a:solidFill>
                <a:effectLst/>
                <a:latin typeface="Nunito" pitchFamily="2" charset="0"/>
              </a:rPr>
              <a:t>Linked lists can grow or shrink dynamically, as memory allocation is done at runtime.</a:t>
            </a:r>
          </a:p>
          <a:p>
            <a:pPr algn="l" fontAlgn="base">
              <a:buFont typeface="Arial" panose="020B0604020202020204" pitchFamily="34" charset="0"/>
              <a:buChar char="•"/>
            </a:pPr>
            <a:r>
              <a:rPr lang="en-US" b="1" i="0" dirty="0">
                <a:solidFill>
                  <a:srgbClr val="273239"/>
                </a:solidFill>
                <a:effectLst/>
                <a:latin typeface="Nunito" pitchFamily="2" charset="0"/>
              </a:rPr>
              <a:t>Insertion and Deletion: </a:t>
            </a:r>
            <a:r>
              <a:rPr lang="en-US" b="0" i="0" dirty="0">
                <a:solidFill>
                  <a:srgbClr val="273239"/>
                </a:solidFill>
                <a:effectLst/>
                <a:latin typeface="Nunito" pitchFamily="2" charset="0"/>
              </a:rPr>
              <a:t>Adding or removing elements from a linked list is efficient, especially for large lists.</a:t>
            </a:r>
          </a:p>
          <a:p>
            <a:pPr algn="l" fontAlgn="base">
              <a:buFont typeface="Arial" panose="020B0604020202020204" pitchFamily="34" charset="0"/>
              <a:buChar char="•"/>
            </a:pPr>
            <a:r>
              <a:rPr lang="en-US" b="1" i="0" dirty="0">
                <a:solidFill>
                  <a:srgbClr val="273239"/>
                </a:solidFill>
                <a:effectLst/>
                <a:latin typeface="Nunito" pitchFamily="2" charset="0"/>
              </a:rPr>
              <a:t>Flexibility:</a:t>
            </a:r>
            <a:r>
              <a:rPr lang="en-US" b="0" i="0" dirty="0">
                <a:solidFill>
                  <a:srgbClr val="273239"/>
                </a:solidFill>
                <a:effectLst/>
                <a:latin typeface="Nunito" pitchFamily="2" charset="0"/>
              </a:rPr>
              <a:t> Linked lists can be easily reorganized and modified without requiring a contiguous block of memory.</a:t>
            </a:r>
          </a:p>
          <a:p>
            <a:pPr marL="0" indent="0" algn="ctr" fontAlgn="base">
              <a:buNone/>
            </a:pPr>
            <a:r>
              <a:rPr lang="en-US" b="1" i="0" dirty="0">
                <a:solidFill>
                  <a:srgbClr val="273239"/>
                </a:solidFill>
                <a:effectLst/>
                <a:latin typeface="Nunito" pitchFamily="2" charset="0"/>
              </a:rPr>
              <a:t>Disadvantages of Linked Lists</a:t>
            </a:r>
          </a:p>
          <a:p>
            <a:pPr algn="l" fontAlgn="base">
              <a:buFont typeface="Arial" panose="020B0604020202020204" pitchFamily="34" charset="0"/>
              <a:buChar char="•"/>
            </a:pPr>
            <a:r>
              <a:rPr lang="en-US" b="1" i="0" dirty="0">
                <a:solidFill>
                  <a:srgbClr val="273239"/>
                </a:solidFill>
                <a:effectLst/>
                <a:latin typeface="Nunito" pitchFamily="2" charset="0"/>
              </a:rPr>
              <a:t>Random Access: </a:t>
            </a:r>
            <a:r>
              <a:rPr lang="en-US" b="0" i="0" dirty="0">
                <a:solidFill>
                  <a:srgbClr val="273239"/>
                </a:solidFill>
                <a:effectLst/>
                <a:latin typeface="Nunito" pitchFamily="2" charset="0"/>
              </a:rPr>
              <a:t>Unlike arrays, linked lists do not allow direct access to elements by index. Traversal is required to reach a specific node.</a:t>
            </a:r>
          </a:p>
          <a:p>
            <a:pPr algn="l" fontAlgn="base">
              <a:buFont typeface="Arial" panose="020B0604020202020204" pitchFamily="34" charset="0"/>
              <a:buChar char="•"/>
            </a:pPr>
            <a:r>
              <a:rPr lang="en-US" b="1" i="0" dirty="0">
                <a:solidFill>
                  <a:srgbClr val="273239"/>
                </a:solidFill>
                <a:effectLst/>
                <a:latin typeface="Nunito" pitchFamily="2" charset="0"/>
              </a:rPr>
              <a:t>Extra Memory:</a:t>
            </a:r>
            <a:r>
              <a:rPr lang="en-US" b="0" i="0" dirty="0">
                <a:solidFill>
                  <a:srgbClr val="273239"/>
                </a:solidFill>
                <a:effectLst/>
                <a:latin typeface="Nunito" pitchFamily="2" charset="0"/>
              </a:rPr>
              <a:t> Linked lists require additional memory for storing the pointers, compared to arrays</a:t>
            </a:r>
          </a:p>
          <a:p>
            <a:pPr marL="0" indent="0" algn="l" fontAlgn="base">
              <a:buNone/>
            </a:pPr>
            <a:endParaRPr lang="en-US" b="0" i="0" dirty="0">
              <a:solidFill>
                <a:srgbClr val="273239"/>
              </a:solidFill>
              <a:effectLst/>
              <a:latin typeface="Nunito" pitchFamily="2" charset="0"/>
            </a:endParaRPr>
          </a:p>
          <a:p>
            <a:endParaRPr lang="en-US" dirty="0"/>
          </a:p>
        </p:txBody>
      </p:sp>
      <p:sp>
        <p:nvSpPr>
          <p:cNvPr id="5" name="Slide Number Placeholder 4">
            <a:extLst>
              <a:ext uri="{FF2B5EF4-FFF2-40B4-BE49-F238E27FC236}">
                <a16:creationId xmlns:a16="http://schemas.microsoft.com/office/drawing/2014/main" id="{A98F5AA7-EA35-FBD0-A3F4-B69329222B43}"/>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
        <p:nvSpPr>
          <p:cNvPr id="4" name="Date Placeholder 3">
            <a:extLst>
              <a:ext uri="{FF2B5EF4-FFF2-40B4-BE49-F238E27FC236}">
                <a16:creationId xmlns:a16="http://schemas.microsoft.com/office/drawing/2014/main" id="{B98FD6EB-B575-A121-C1E7-8512D2E9F8FE}"/>
              </a:ext>
            </a:extLst>
          </p:cNvPr>
          <p:cNvSpPr>
            <a:spLocks noGrp="1"/>
          </p:cNvSpPr>
          <p:nvPr>
            <p:ph type="dt" sz="half" idx="10"/>
          </p:nvPr>
        </p:nvSpPr>
        <p:spPr/>
        <p:txBody>
          <a:bodyPr/>
          <a:lstStyle/>
          <a:p>
            <a:fld id="{A6345F9C-FCE2-453C-B178-5E8E1D532AAD}" type="datetime1">
              <a:rPr lang="en-US" smtClean="0"/>
              <a:t>11/5/2023</a:t>
            </a:fld>
            <a:endParaRPr lang="en-US" dirty="0"/>
          </a:p>
        </p:txBody>
      </p:sp>
    </p:spTree>
    <p:extLst>
      <p:ext uri="{BB962C8B-B14F-4D97-AF65-F5344CB8AC3E}">
        <p14:creationId xmlns:p14="http://schemas.microsoft.com/office/powerpoint/2010/main" val="120358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479E9-785A-9B97-572B-DDE94AC67AFB}"/>
              </a:ext>
            </a:extLst>
          </p:cNvPr>
          <p:cNvSpPr>
            <a:spLocks noGrp="1"/>
          </p:cNvSpPr>
          <p:nvPr>
            <p:ph type="title"/>
          </p:nvPr>
        </p:nvSpPr>
        <p:spPr>
          <a:xfrm>
            <a:off x="2592925" y="466726"/>
            <a:ext cx="8911687" cy="809624"/>
          </a:xfrm>
        </p:spPr>
        <p:txBody>
          <a:bodyPr/>
          <a:lstStyle/>
          <a:p>
            <a:pPr algn="ctr"/>
            <a:r>
              <a:rPr lang="en-US" dirty="0"/>
              <a:t>Single Linked List</a:t>
            </a:r>
          </a:p>
        </p:txBody>
      </p:sp>
      <p:sp>
        <p:nvSpPr>
          <p:cNvPr id="3" name="Content Placeholder 2">
            <a:extLst>
              <a:ext uri="{FF2B5EF4-FFF2-40B4-BE49-F238E27FC236}">
                <a16:creationId xmlns:a16="http://schemas.microsoft.com/office/drawing/2014/main" id="{FCDAB61A-560A-8BC1-CF6C-2491337A6A35}"/>
              </a:ext>
            </a:extLst>
          </p:cNvPr>
          <p:cNvSpPr>
            <a:spLocks noGrp="1"/>
          </p:cNvSpPr>
          <p:nvPr>
            <p:ph idx="1"/>
          </p:nvPr>
        </p:nvSpPr>
        <p:spPr>
          <a:xfrm>
            <a:off x="428626" y="1220183"/>
            <a:ext cx="11373733" cy="5280650"/>
          </a:xfrm>
          <a:ln>
            <a:solidFill>
              <a:schemeClr val="accent1"/>
            </a:solidFill>
          </a:ln>
        </p:spPr>
        <p:txBody>
          <a:bodyPr>
            <a:normAutofit/>
          </a:bodyPr>
          <a:lstStyle/>
          <a:p>
            <a:r>
              <a:rPr lang="en-US" sz="2400" b="1" i="1" dirty="0">
                <a:solidFill>
                  <a:srgbClr val="273239"/>
                </a:solidFill>
                <a:effectLst/>
                <a:latin typeface="Nunito" pitchFamily="2" charset="0"/>
              </a:rPr>
              <a:t>Linked List</a:t>
            </a:r>
            <a:r>
              <a:rPr lang="en-US" sz="2400" b="0" i="1" dirty="0">
                <a:solidFill>
                  <a:srgbClr val="273239"/>
                </a:solidFill>
                <a:effectLst/>
                <a:latin typeface="Nunito" pitchFamily="2" charset="0"/>
              </a:rPr>
              <a:t> is a linear data structure, in which elements are not stored at a contiguous location, rather they are linked using pointers. </a:t>
            </a:r>
          </a:p>
          <a:p>
            <a:pPr lvl="1"/>
            <a:r>
              <a:rPr lang="en-US" sz="2200" i="1" dirty="0">
                <a:solidFill>
                  <a:srgbClr val="273239"/>
                </a:solidFill>
                <a:latin typeface="Nunito" pitchFamily="2" charset="0"/>
              </a:rPr>
              <a:t>Made up of nodes connected together </a:t>
            </a:r>
            <a:r>
              <a:rPr lang="en-US" sz="2200" i="1">
                <a:solidFill>
                  <a:srgbClr val="273239"/>
                </a:solidFill>
                <a:latin typeface="Nunito" pitchFamily="2" charset="0"/>
              </a:rPr>
              <a:t>by pointers.</a:t>
            </a:r>
            <a:endParaRPr lang="en-US" sz="2200" b="0" i="1" dirty="0">
              <a:solidFill>
                <a:srgbClr val="273239"/>
              </a:solidFill>
              <a:effectLst/>
              <a:latin typeface="Nunito" pitchFamily="2" charset="0"/>
            </a:endParaRPr>
          </a:p>
          <a:p>
            <a:r>
              <a:rPr lang="en-US" sz="2400" b="0" i="1" dirty="0">
                <a:solidFill>
                  <a:srgbClr val="273239"/>
                </a:solidFill>
                <a:effectLst/>
                <a:latin typeface="Nunito" pitchFamily="2" charset="0"/>
              </a:rPr>
              <a:t>Linked List forms a series of connected nodes, where each node stores the data and the address of the next node.</a:t>
            </a:r>
          </a:p>
          <a:p>
            <a:r>
              <a:rPr lang="en-US" sz="2400" b="0" i="0" dirty="0">
                <a:effectLst/>
                <a:latin typeface="euclid_circular_a"/>
              </a:rPr>
              <a:t>A linked list is a linear data structure that includes a series of connected nodes. Here, each node stores the </a:t>
            </a:r>
            <a:r>
              <a:rPr lang="en-US" sz="2400" b="1" i="0" dirty="0">
                <a:effectLst/>
                <a:latin typeface="euclid_circular_a"/>
              </a:rPr>
              <a:t>data</a:t>
            </a:r>
            <a:r>
              <a:rPr lang="en-US" sz="2400" b="0" i="0" dirty="0">
                <a:effectLst/>
                <a:latin typeface="euclid_circular_a"/>
              </a:rPr>
              <a:t> and the </a:t>
            </a:r>
            <a:r>
              <a:rPr lang="en-US" sz="2400" b="1" i="0" dirty="0">
                <a:effectLst/>
                <a:latin typeface="euclid_circular_a"/>
              </a:rPr>
              <a:t>address</a:t>
            </a:r>
            <a:r>
              <a:rPr lang="en-US" sz="2400" b="0" i="0" dirty="0">
                <a:effectLst/>
                <a:latin typeface="euclid_circular_a"/>
              </a:rPr>
              <a:t> of the next node. </a:t>
            </a:r>
            <a:endParaRPr lang="en-US" sz="2400" dirty="0"/>
          </a:p>
        </p:txBody>
      </p:sp>
      <p:sp>
        <p:nvSpPr>
          <p:cNvPr id="7" name="Slide Number Placeholder 6">
            <a:extLst>
              <a:ext uri="{FF2B5EF4-FFF2-40B4-BE49-F238E27FC236}">
                <a16:creationId xmlns:a16="http://schemas.microsoft.com/office/drawing/2014/main" id="{7A7383DD-1F3C-B3D4-8BAE-8B774B36C8DE}"/>
              </a:ext>
            </a:extLst>
          </p:cNvPr>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4" name="Picture 3">
            <a:extLst>
              <a:ext uri="{FF2B5EF4-FFF2-40B4-BE49-F238E27FC236}">
                <a16:creationId xmlns:a16="http://schemas.microsoft.com/office/drawing/2014/main" id="{66B947D9-5AA1-7831-044C-70422F15AB52}"/>
              </a:ext>
            </a:extLst>
          </p:cNvPr>
          <p:cNvPicPr>
            <a:picLocks noChangeAspect="1"/>
          </p:cNvPicPr>
          <p:nvPr/>
        </p:nvPicPr>
        <p:blipFill>
          <a:blip r:embed="rId2"/>
          <a:stretch>
            <a:fillRect/>
          </a:stretch>
        </p:blipFill>
        <p:spPr>
          <a:xfrm>
            <a:off x="921695" y="4248217"/>
            <a:ext cx="9648825" cy="2400300"/>
          </a:xfrm>
          <a:prstGeom prst="rect">
            <a:avLst/>
          </a:prstGeom>
        </p:spPr>
      </p:pic>
      <p:sp>
        <p:nvSpPr>
          <p:cNvPr id="6" name="Date Placeholder 5">
            <a:extLst>
              <a:ext uri="{FF2B5EF4-FFF2-40B4-BE49-F238E27FC236}">
                <a16:creationId xmlns:a16="http://schemas.microsoft.com/office/drawing/2014/main" id="{8DFFCB64-0DCB-5312-0D1F-D59CB26010BF}"/>
              </a:ext>
            </a:extLst>
          </p:cNvPr>
          <p:cNvSpPr>
            <a:spLocks noGrp="1"/>
          </p:cNvSpPr>
          <p:nvPr>
            <p:ph type="dt" sz="half" idx="10"/>
          </p:nvPr>
        </p:nvSpPr>
        <p:spPr/>
        <p:txBody>
          <a:bodyPr/>
          <a:lstStyle/>
          <a:p>
            <a:fld id="{D62903A8-DE20-4004-8155-1F3DBF58F15B}" type="datetime1">
              <a:rPr lang="en-US" smtClean="0"/>
              <a:t>11/5/2023</a:t>
            </a:fld>
            <a:endParaRPr lang="en-US" dirty="0"/>
          </a:p>
        </p:txBody>
      </p:sp>
    </p:spTree>
    <p:extLst>
      <p:ext uri="{BB962C8B-B14F-4D97-AF65-F5344CB8AC3E}">
        <p14:creationId xmlns:p14="http://schemas.microsoft.com/office/powerpoint/2010/main" val="2460895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8023B-E123-3040-561B-EAF0B1902D6C}"/>
              </a:ext>
            </a:extLst>
          </p:cNvPr>
          <p:cNvSpPr>
            <a:spLocks noGrp="1"/>
          </p:cNvSpPr>
          <p:nvPr>
            <p:ph type="title"/>
          </p:nvPr>
        </p:nvSpPr>
        <p:spPr>
          <a:xfrm>
            <a:off x="2592925" y="624110"/>
            <a:ext cx="8911687" cy="528797"/>
          </a:xfrm>
        </p:spPr>
        <p:txBody>
          <a:bodyPr>
            <a:normAutofit fontScale="90000"/>
          </a:bodyPr>
          <a:lstStyle/>
          <a:p>
            <a:r>
              <a:rPr lang="en-US" b="1" i="0" dirty="0">
                <a:solidFill>
                  <a:srgbClr val="273239"/>
                </a:solidFill>
                <a:effectLst/>
                <a:latin typeface="Nunito" pitchFamily="2" charset="0"/>
              </a:rPr>
              <a:t>Array Declaration in C++</a:t>
            </a:r>
            <a:br>
              <a:rPr lang="en-US" b="1" i="0" dirty="0">
                <a:solidFill>
                  <a:srgbClr val="273239"/>
                </a:solidFill>
                <a:effectLst/>
                <a:latin typeface="Nunito" pitchFamily="2" charset="0"/>
              </a:rPr>
            </a:br>
            <a:endParaRPr lang="en-US" dirty="0"/>
          </a:p>
        </p:txBody>
      </p:sp>
      <p:sp>
        <p:nvSpPr>
          <p:cNvPr id="3" name="Content Placeholder 2">
            <a:extLst>
              <a:ext uri="{FF2B5EF4-FFF2-40B4-BE49-F238E27FC236}">
                <a16:creationId xmlns:a16="http://schemas.microsoft.com/office/drawing/2014/main" id="{196DAE9F-93FD-61AB-F749-EC533ACF5BF5}"/>
              </a:ext>
            </a:extLst>
          </p:cNvPr>
          <p:cNvSpPr>
            <a:spLocks noGrp="1"/>
          </p:cNvSpPr>
          <p:nvPr>
            <p:ph idx="1"/>
          </p:nvPr>
        </p:nvSpPr>
        <p:spPr>
          <a:xfrm>
            <a:off x="531812" y="1152907"/>
            <a:ext cx="10972800" cy="5558978"/>
          </a:xfrm>
        </p:spPr>
        <p:txBody>
          <a:bodyPr/>
          <a:lstStyle/>
          <a:p>
            <a:r>
              <a:rPr lang="en-US" dirty="0" err="1"/>
              <a:t>data_type</a:t>
            </a:r>
            <a:r>
              <a:rPr lang="en-US" dirty="0"/>
              <a:t> </a:t>
            </a:r>
            <a:r>
              <a:rPr lang="en-US" dirty="0" err="1"/>
              <a:t>array_name</a:t>
            </a:r>
            <a:r>
              <a:rPr lang="en-US" dirty="0"/>
              <a:t>[</a:t>
            </a:r>
            <a:r>
              <a:rPr lang="en-US" dirty="0" err="1"/>
              <a:t>Size_of_array</a:t>
            </a:r>
            <a:r>
              <a:rPr lang="en-US" dirty="0"/>
              <a:t>];  </a:t>
            </a:r>
            <a:r>
              <a:rPr lang="en-US" b="1" dirty="0"/>
              <a:t>Example: int </a:t>
            </a:r>
            <a:r>
              <a:rPr lang="en-US" b="1" dirty="0" err="1"/>
              <a:t>arr</a:t>
            </a:r>
            <a:r>
              <a:rPr lang="en-US" b="1" dirty="0"/>
              <a:t>[5];</a:t>
            </a:r>
          </a:p>
          <a:p>
            <a:r>
              <a:rPr lang="en-US" dirty="0"/>
              <a:t>Here,</a:t>
            </a:r>
          </a:p>
          <a:p>
            <a:pPr lvl="1"/>
            <a:r>
              <a:rPr lang="en-US" dirty="0" err="1"/>
              <a:t>sint</a:t>
            </a:r>
            <a:r>
              <a:rPr lang="en-US" dirty="0"/>
              <a:t>: It is the type of data to be stored in the array. We can also use other data types such as char, float, and double.</a:t>
            </a:r>
          </a:p>
          <a:p>
            <a:pPr lvl="1"/>
            <a:r>
              <a:rPr lang="en-US" dirty="0" err="1"/>
              <a:t>arr</a:t>
            </a:r>
            <a:r>
              <a:rPr lang="en-US" dirty="0"/>
              <a:t>: It is the name of the array.</a:t>
            </a:r>
          </a:p>
          <a:p>
            <a:pPr lvl="1"/>
            <a:r>
              <a:rPr lang="en-US" dirty="0"/>
              <a:t>5: It is the size of the array which means only 5 elements can be stored in the array.</a:t>
            </a:r>
          </a:p>
          <a:p>
            <a:endParaRPr lang="en-US" dirty="0"/>
          </a:p>
        </p:txBody>
      </p:sp>
      <p:sp>
        <p:nvSpPr>
          <p:cNvPr id="5" name="Slide Number Placeholder 4">
            <a:extLst>
              <a:ext uri="{FF2B5EF4-FFF2-40B4-BE49-F238E27FC236}">
                <a16:creationId xmlns:a16="http://schemas.microsoft.com/office/drawing/2014/main" id="{1E46CAC2-D89C-638C-5669-AC7A8169BA49}"/>
              </a:ext>
            </a:extLst>
          </p:cNvPr>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8" name="Picture 7">
            <a:extLst>
              <a:ext uri="{FF2B5EF4-FFF2-40B4-BE49-F238E27FC236}">
                <a16:creationId xmlns:a16="http://schemas.microsoft.com/office/drawing/2014/main" id="{4EDAAFD7-2B48-F9AC-8385-6F2A7C6372C7}"/>
              </a:ext>
            </a:extLst>
          </p:cNvPr>
          <p:cNvPicPr>
            <a:picLocks noChangeAspect="1"/>
          </p:cNvPicPr>
          <p:nvPr/>
        </p:nvPicPr>
        <p:blipFill rotWithShape="1">
          <a:blip r:embed="rId2"/>
          <a:srcRect l="15761" r="3415" b="16957"/>
          <a:stretch/>
        </p:blipFill>
        <p:spPr>
          <a:xfrm>
            <a:off x="948974" y="3414857"/>
            <a:ext cx="3790377" cy="1431250"/>
          </a:xfrm>
          <a:prstGeom prst="rect">
            <a:avLst/>
          </a:prstGeom>
          <a:ln>
            <a:solidFill>
              <a:schemeClr val="accent1"/>
            </a:solidFill>
          </a:ln>
        </p:spPr>
      </p:pic>
      <p:sp>
        <p:nvSpPr>
          <p:cNvPr id="10" name="TextBox 9">
            <a:extLst>
              <a:ext uri="{FF2B5EF4-FFF2-40B4-BE49-F238E27FC236}">
                <a16:creationId xmlns:a16="http://schemas.microsoft.com/office/drawing/2014/main" id="{85B57060-FAD7-0682-1C53-F93D68FE12E0}"/>
              </a:ext>
            </a:extLst>
          </p:cNvPr>
          <p:cNvSpPr txBox="1"/>
          <p:nvPr/>
        </p:nvSpPr>
        <p:spPr>
          <a:xfrm>
            <a:off x="7149419" y="3325440"/>
            <a:ext cx="3655243" cy="400110"/>
          </a:xfrm>
          <a:prstGeom prst="rect">
            <a:avLst/>
          </a:prstGeom>
          <a:noFill/>
        </p:spPr>
        <p:txBody>
          <a:bodyPr wrap="square">
            <a:spAutoFit/>
          </a:bodyPr>
          <a:lstStyle/>
          <a:p>
            <a:r>
              <a:rPr lang="en-US" sz="2000" b="1" dirty="0"/>
              <a:t>Initialization of Array in C++</a:t>
            </a:r>
          </a:p>
        </p:txBody>
      </p:sp>
      <p:sp>
        <p:nvSpPr>
          <p:cNvPr id="12" name="TextBox 11">
            <a:extLst>
              <a:ext uri="{FF2B5EF4-FFF2-40B4-BE49-F238E27FC236}">
                <a16:creationId xmlns:a16="http://schemas.microsoft.com/office/drawing/2014/main" id="{EB5429FC-DC30-79C1-81E5-43B0F598F330}"/>
              </a:ext>
            </a:extLst>
          </p:cNvPr>
          <p:cNvSpPr txBox="1"/>
          <p:nvPr/>
        </p:nvSpPr>
        <p:spPr>
          <a:xfrm>
            <a:off x="7452649" y="4231593"/>
            <a:ext cx="3790377" cy="369332"/>
          </a:xfrm>
          <a:prstGeom prst="rect">
            <a:avLst/>
          </a:prstGeom>
          <a:noFill/>
        </p:spPr>
        <p:txBody>
          <a:bodyPr wrap="square">
            <a:spAutoFit/>
          </a:bodyPr>
          <a:lstStyle/>
          <a:p>
            <a:r>
              <a:rPr lang="en-US" dirty="0">
                <a:solidFill>
                  <a:srgbClr val="00B0F0"/>
                </a:solidFill>
              </a:rPr>
              <a:t>int </a:t>
            </a:r>
            <a:r>
              <a:rPr lang="en-US" dirty="0" err="1">
                <a:solidFill>
                  <a:srgbClr val="00B0F0"/>
                </a:solidFill>
              </a:rPr>
              <a:t>arr</a:t>
            </a:r>
            <a:r>
              <a:rPr lang="en-US" dirty="0">
                <a:solidFill>
                  <a:srgbClr val="00B0F0"/>
                </a:solidFill>
              </a:rPr>
              <a:t>[5] = {1, 2, 3, 4, 5};</a:t>
            </a:r>
          </a:p>
        </p:txBody>
      </p:sp>
      <p:sp>
        <p:nvSpPr>
          <p:cNvPr id="14" name="TextBox 13">
            <a:extLst>
              <a:ext uri="{FF2B5EF4-FFF2-40B4-BE49-F238E27FC236}">
                <a16:creationId xmlns:a16="http://schemas.microsoft.com/office/drawing/2014/main" id="{74BC657E-6FB3-C0B0-5D76-C644312AF801}"/>
              </a:ext>
            </a:extLst>
          </p:cNvPr>
          <p:cNvSpPr txBox="1"/>
          <p:nvPr/>
        </p:nvSpPr>
        <p:spPr>
          <a:xfrm>
            <a:off x="7452647" y="5134123"/>
            <a:ext cx="3048785" cy="369332"/>
          </a:xfrm>
          <a:prstGeom prst="rect">
            <a:avLst/>
          </a:prstGeom>
          <a:noFill/>
        </p:spPr>
        <p:txBody>
          <a:bodyPr wrap="square">
            <a:spAutoFit/>
          </a:bodyPr>
          <a:lstStyle/>
          <a:p>
            <a:r>
              <a:rPr lang="en-US" dirty="0">
                <a:solidFill>
                  <a:srgbClr val="00B0F0"/>
                </a:solidFill>
              </a:rPr>
              <a:t>int </a:t>
            </a:r>
            <a:r>
              <a:rPr lang="en-US" dirty="0" err="1">
                <a:solidFill>
                  <a:srgbClr val="00B0F0"/>
                </a:solidFill>
              </a:rPr>
              <a:t>arr</a:t>
            </a:r>
            <a:r>
              <a:rPr lang="en-US" dirty="0">
                <a:solidFill>
                  <a:srgbClr val="00B0F0"/>
                </a:solidFill>
              </a:rPr>
              <a:t>[] = {1, 2, 3, 4, 5};</a:t>
            </a:r>
          </a:p>
        </p:txBody>
      </p:sp>
      <p:sp>
        <p:nvSpPr>
          <p:cNvPr id="16" name="TextBox 15">
            <a:extLst>
              <a:ext uri="{FF2B5EF4-FFF2-40B4-BE49-F238E27FC236}">
                <a16:creationId xmlns:a16="http://schemas.microsoft.com/office/drawing/2014/main" id="{FD055937-9A88-0E3C-C9A9-485AD1E35082}"/>
              </a:ext>
            </a:extLst>
          </p:cNvPr>
          <p:cNvSpPr txBox="1"/>
          <p:nvPr/>
        </p:nvSpPr>
        <p:spPr>
          <a:xfrm>
            <a:off x="6244472" y="3761150"/>
            <a:ext cx="4691246" cy="369332"/>
          </a:xfrm>
          <a:prstGeom prst="rect">
            <a:avLst/>
          </a:prstGeom>
          <a:noFill/>
        </p:spPr>
        <p:txBody>
          <a:bodyPr wrap="square">
            <a:spAutoFit/>
          </a:bodyPr>
          <a:lstStyle/>
          <a:p>
            <a:r>
              <a:rPr lang="en-US" dirty="0"/>
              <a:t>1. Initialize Array with Values in C++</a:t>
            </a:r>
          </a:p>
        </p:txBody>
      </p:sp>
      <p:sp>
        <p:nvSpPr>
          <p:cNvPr id="18" name="TextBox 17">
            <a:extLst>
              <a:ext uri="{FF2B5EF4-FFF2-40B4-BE49-F238E27FC236}">
                <a16:creationId xmlns:a16="http://schemas.microsoft.com/office/drawing/2014/main" id="{CDE4C4B6-D333-378B-1619-51019C69BD9F}"/>
              </a:ext>
            </a:extLst>
          </p:cNvPr>
          <p:cNvSpPr txBox="1"/>
          <p:nvPr/>
        </p:nvSpPr>
        <p:spPr>
          <a:xfrm>
            <a:off x="6244472" y="4672458"/>
            <a:ext cx="5797484" cy="646331"/>
          </a:xfrm>
          <a:prstGeom prst="rect">
            <a:avLst/>
          </a:prstGeom>
          <a:noFill/>
        </p:spPr>
        <p:txBody>
          <a:bodyPr wrap="square">
            <a:spAutoFit/>
          </a:bodyPr>
          <a:lstStyle/>
          <a:p>
            <a:r>
              <a:rPr lang="en-US" dirty="0"/>
              <a:t>2. Initialize Array with Values and without Size in C++</a:t>
            </a:r>
          </a:p>
        </p:txBody>
      </p:sp>
      <p:sp>
        <p:nvSpPr>
          <p:cNvPr id="20" name="TextBox 19">
            <a:extLst>
              <a:ext uri="{FF2B5EF4-FFF2-40B4-BE49-F238E27FC236}">
                <a16:creationId xmlns:a16="http://schemas.microsoft.com/office/drawing/2014/main" id="{B9891AC6-F8FA-D28E-7A72-620A9D60A6B3}"/>
              </a:ext>
            </a:extLst>
          </p:cNvPr>
          <p:cNvSpPr txBox="1"/>
          <p:nvPr/>
        </p:nvSpPr>
        <p:spPr>
          <a:xfrm>
            <a:off x="6096000" y="5532789"/>
            <a:ext cx="6094428" cy="369332"/>
          </a:xfrm>
          <a:prstGeom prst="rect">
            <a:avLst/>
          </a:prstGeom>
          <a:noFill/>
        </p:spPr>
        <p:txBody>
          <a:bodyPr wrap="square">
            <a:spAutoFit/>
          </a:bodyPr>
          <a:lstStyle/>
          <a:p>
            <a:r>
              <a:rPr lang="en-US" dirty="0"/>
              <a:t> 3. Initialize Array after Declaration (Using Loops)</a:t>
            </a:r>
          </a:p>
        </p:txBody>
      </p:sp>
      <p:pic>
        <p:nvPicPr>
          <p:cNvPr id="22" name="Picture 21">
            <a:extLst>
              <a:ext uri="{FF2B5EF4-FFF2-40B4-BE49-F238E27FC236}">
                <a16:creationId xmlns:a16="http://schemas.microsoft.com/office/drawing/2014/main" id="{74CED02D-C937-49D0-FECD-E8D970673AF5}"/>
              </a:ext>
            </a:extLst>
          </p:cNvPr>
          <p:cNvPicPr>
            <a:picLocks noChangeAspect="1"/>
          </p:cNvPicPr>
          <p:nvPr/>
        </p:nvPicPr>
        <p:blipFill>
          <a:blip r:embed="rId3"/>
          <a:stretch>
            <a:fillRect/>
          </a:stretch>
        </p:blipFill>
        <p:spPr>
          <a:xfrm>
            <a:off x="7149419" y="5931455"/>
            <a:ext cx="2568163" cy="701101"/>
          </a:xfrm>
          <a:prstGeom prst="rect">
            <a:avLst/>
          </a:prstGeom>
        </p:spPr>
      </p:pic>
      <p:sp>
        <p:nvSpPr>
          <p:cNvPr id="24" name="TextBox 23">
            <a:extLst>
              <a:ext uri="{FF2B5EF4-FFF2-40B4-BE49-F238E27FC236}">
                <a16:creationId xmlns:a16="http://schemas.microsoft.com/office/drawing/2014/main" id="{9B6F1B8A-4594-62C7-D668-9453ADDD0BE3}"/>
              </a:ext>
            </a:extLst>
          </p:cNvPr>
          <p:cNvSpPr txBox="1"/>
          <p:nvPr/>
        </p:nvSpPr>
        <p:spPr>
          <a:xfrm>
            <a:off x="639395" y="4999139"/>
            <a:ext cx="5283062" cy="1200329"/>
          </a:xfrm>
          <a:prstGeom prst="rect">
            <a:avLst/>
          </a:prstGeom>
          <a:noFill/>
        </p:spPr>
        <p:txBody>
          <a:bodyPr wrap="square">
            <a:spAutoFit/>
          </a:bodyPr>
          <a:lstStyle/>
          <a:p>
            <a:r>
              <a:rPr lang="en-US" dirty="0"/>
              <a:t>Suppose a class has 27 students, and we need to store the grades of all of them. Instead of creating 27 separate variables, we can simply create an array:</a:t>
            </a:r>
          </a:p>
        </p:txBody>
      </p:sp>
      <p:pic>
        <p:nvPicPr>
          <p:cNvPr id="26" name="Picture 25">
            <a:extLst>
              <a:ext uri="{FF2B5EF4-FFF2-40B4-BE49-F238E27FC236}">
                <a16:creationId xmlns:a16="http://schemas.microsoft.com/office/drawing/2014/main" id="{1862A99B-3927-B8E3-01DD-EF39ABD31EEF}"/>
              </a:ext>
            </a:extLst>
          </p:cNvPr>
          <p:cNvPicPr>
            <a:picLocks noChangeAspect="1"/>
          </p:cNvPicPr>
          <p:nvPr/>
        </p:nvPicPr>
        <p:blipFill>
          <a:blip r:embed="rId4"/>
          <a:stretch>
            <a:fillRect/>
          </a:stretch>
        </p:blipFill>
        <p:spPr>
          <a:xfrm>
            <a:off x="1311579" y="6130437"/>
            <a:ext cx="1486029" cy="289585"/>
          </a:xfrm>
          <a:prstGeom prst="rect">
            <a:avLst/>
          </a:prstGeom>
        </p:spPr>
      </p:pic>
      <p:sp>
        <p:nvSpPr>
          <p:cNvPr id="4" name="Date Placeholder 3">
            <a:extLst>
              <a:ext uri="{FF2B5EF4-FFF2-40B4-BE49-F238E27FC236}">
                <a16:creationId xmlns:a16="http://schemas.microsoft.com/office/drawing/2014/main" id="{ECF1EE81-E255-0FB6-B5DD-5595F4D074A1}"/>
              </a:ext>
            </a:extLst>
          </p:cNvPr>
          <p:cNvSpPr>
            <a:spLocks noGrp="1"/>
          </p:cNvSpPr>
          <p:nvPr>
            <p:ph type="dt" sz="half" idx="10"/>
          </p:nvPr>
        </p:nvSpPr>
        <p:spPr/>
        <p:txBody>
          <a:bodyPr/>
          <a:lstStyle/>
          <a:p>
            <a:fld id="{271FA39E-ECEF-4EC8-AC50-3810C408611E}" type="datetime1">
              <a:rPr lang="en-US" smtClean="0"/>
              <a:t>11/5/2023</a:t>
            </a:fld>
            <a:endParaRPr lang="en-US" dirty="0"/>
          </a:p>
        </p:txBody>
      </p:sp>
    </p:spTree>
    <p:extLst>
      <p:ext uri="{BB962C8B-B14F-4D97-AF65-F5344CB8AC3E}">
        <p14:creationId xmlns:p14="http://schemas.microsoft.com/office/powerpoint/2010/main" val="1159810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C78B4-074C-3ED6-3C10-72433F4B5093}"/>
              </a:ext>
            </a:extLst>
          </p:cNvPr>
          <p:cNvSpPr>
            <a:spLocks noGrp="1"/>
          </p:cNvSpPr>
          <p:nvPr>
            <p:ph type="title"/>
          </p:nvPr>
        </p:nvSpPr>
        <p:spPr>
          <a:xfrm>
            <a:off x="2592925" y="624110"/>
            <a:ext cx="8911687" cy="705069"/>
          </a:xfrm>
        </p:spPr>
        <p:txBody>
          <a:bodyPr/>
          <a:lstStyle/>
          <a:p>
            <a:r>
              <a:rPr lang="en-US" dirty="0"/>
              <a:t>Linked List</a:t>
            </a:r>
          </a:p>
        </p:txBody>
      </p:sp>
      <p:sp>
        <p:nvSpPr>
          <p:cNvPr id="3" name="Content Placeholder 2">
            <a:extLst>
              <a:ext uri="{FF2B5EF4-FFF2-40B4-BE49-F238E27FC236}">
                <a16:creationId xmlns:a16="http://schemas.microsoft.com/office/drawing/2014/main" id="{03CFB4C5-45B8-C652-400C-2080D6465CA8}"/>
              </a:ext>
            </a:extLst>
          </p:cNvPr>
          <p:cNvSpPr>
            <a:spLocks noGrp="1"/>
          </p:cNvSpPr>
          <p:nvPr>
            <p:ph idx="1"/>
          </p:nvPr>
        </p:nvSpPr>
        <p:spPr>
          <a:xfrm>
            <a:off x="1027522" y="1329179"/>
            <a:ext cx="10477090" cy="4582043"/>
          </a:xfrm>
        </p:spPr>
        <p:txBody>
          <a:bodyPr/>
          <a:lstStyle/>
          <a:p>
            <a:r>
              <a:rPr lang="en-US" b="0" i="0" dirty="0">
                <a:solidFill>
                  <a:srgbClr val="51565E"/>
                </a:solidFill>
                <a:effectLst/>
                <a:latin typeface="Roboto" panose="02000000000000000000" pitchFamily="2" charset="0"/>
              </a:rPr>
              <a:t>A linked list is the most sought-after data structure when it comes to handling dynamic data elements. </a:t>
            </a:r>
          </a:p>
          <a:p>
            <a:r>
              <a:rPr lang="en-US" b="0" i="0" dirty="0">
                <a:solidFill>
                  <a:srgbClr val="51565E"/>
                </a:solidFill>
                <a:effectLst/>
                <a:latin typeface="Roboto" panose="02000000000000000000" pitchFamily="2" charset="0"/>
              </a:rPr>
              <a:t>A linked list consists of a data element known as a node. </a:t>
            </a:r>
          </a:p>
          <a:p>
            <a:r>
              <a:rPr lang="en-US" b="0" i="0" dirty="0">
                <a:solidFill>
                  <a:srgbClr val="51565E"/>
                </a:solidFill>
                <a:effectLst/>
                <a:latin typeface="Roboto" panose="02000000000000000000" pitchFamily="2" charset="0"/>
              </a:rPr>
              <a:t>And each node consists of two fields: one field has data, and in the second field, the node has an address that keeps a reference to the next node.</a:t>
            </a:r>
          </a:p>
          <a:p>
            <a:r>
              <a:rPr lang="en-US" b="0" i="0" dirty="0">
                <a:solidFill>
                  <a:srgbClr val="51565E"/>
                </a:solidFill>
                <a:effectLst/>
                <a:latin typeface="Roboto" panose="02000000000000000000" pitchFamily="2" charset="0"/>
              </a:rPr>
              <a:t>A linked list is a linear </a:t>
            </a:r>
            <a:r>
              <a:rPr lang="en-US" b="0" i="0" u="none" strike="noStrike" dirty="0">
                <a:solidFill>
                  <a:srgbClr val="1179EF"/>
                </a:solidFill>
                <a:effectLst/>
                <a:latin typeface="Roboto" panose="02000000000000000000" pitchFamily="2" charset="0"/>
                <a:hlinkClick r:id="rId2" tooltip="data structure"/>
              </a:rPr>
              <a:t>data structure</a:t>
            </a:r>
            <a:r>
              <a:rPr lang="en-US" b="0" i="0" dirty="0">
                <a:solidFill>
                  <a:srgbClr val="51565E"/>
                </a:solidFill>
                <a:effectLst/>
                <a:latin typeface="Roboto" panose="02000000000000000000" pitchFamily="2" charset="0"/>
              </a:rPr>
              <a:t> that stores a collection of data elements dynamically.</a:t>
            </a:r>
          </a:p>
          <a:p>
            <a:r>
              <a:rPr lang="en-US" b="0" i="0" dirty="0">
                <a:solidFill>
                  <a:srgbClr val="51565E"/>
                </a:solidFill>
                <a:effectLst/>
                <a:latin typeface="Roboto" panose="02000000000000000000" pitchFamily="2" charset="0"/>
              </a:rPr>
              <a:t>Nodes represent those data elements, and links or pointers connect each node.</a:t>
            </a:r>
          </a:p>
          <a:p>
            <a:r>
              <a:rPr lang="en-US" b="0" i="0" dirty="0">
                <a:solidFill>
                  <a:srgbClr val="51565E"/>
                </a:solidFill>
                <a:effectLst/>
                <a:latin typeface="Roboto" panose="02000000000000000000" pitchFamily="2" charset="0"/>
              </a:rPr>
              <a:t>Each node consists of two fields, the information stored in a linked list and a pointer that stores the address of its next node.</a:t>
            </a:r>
          </a:p>
          <a:p>
            <a:r>
              <a:rPr lang="en-US" b="0" i="0" dirty="0">
                <a:solidFill>
                  <a:srgbClr val="51565E"/>
                </a:solidFill>
                <a:effectLst/>
                <a:latin typeface="Roboto" panose="02000000000000000000" pitchFamily="2" charset="0"/>
              </a:rPr>
              <a:t>The last node contains null in its second field because it will point to no node.</a:t>
            </a:r>
          </a:p>
          <a:p>
            <a:r>
              <a:rPr lang="en-US" b="0" i="0" dirty="0">
                <a:solidFill>
                  <a:srgbClr val="51565E"/>
                </a:solidFill>
                <a:effectLst/>
                <a:latin typeface="Roboto" panose="02000000000000000000" pitchFamily="2" charset="0"/>
              </a:rPr>
              <a:t>A linked list can grow and shrink its size, as per the requirement.</a:t>
            </a:r>
          </a:p>
          <a:p>
            <a:r>
              <a:rPr lang="en-US" b="0" i="0" dirty="0">
                <a:solidFill>
                  <a:srgbClr val="51565E"/>
                </a:solidFill>
                <a:effectLst/>
                <a:latin typeface="Roboto" panose="02000000000000000000" pitchFamily="2" charset="0"/>
              </a:rPr>
              <a:t>It does not waste memory space.</a:t>
            </a:r>
          </a:p>
          <a:p>
            <a:endParaRPr lang="en-US" dirty="0"/>
          </a:p>
        </p:txBody>
      </p:sp>
      <p:sp>
        <p:nvSpPr>
          <p:cNvPr id="4" name="Date Placeholder 3">
            <a:extLst>
              <a:ext uri="{FF2B5EF4-FFF2-40B4-BE49-F238E27FC236}">
                <a16:creationId xmlns:a16="http://schemas.microsoft.com/office/drawing/2014/main" id="{EE4A1B6A-D034-2AE6-AA71-258605BF6375}"/>
              </a:ext>
            </a:extLst>
          </p:cNvPr>
          <p:cNvSpPr>
            <a:spLocks noGrp="1"/>
          </p:cNvSpPr>
          <p:nvPr>
            <p:ph type="dt" sz="half" idx="10"/>
          </p:nvPr>
        </p:nvSpPr>
        <p:spPr/>
        <p:txBody>
          <a:bodyPr/>
          <a:lstStyle/>
          <a:p>
            <a:fld id="{942AAD53-7074-4F6C-8DB3-21FE35E14471}" type="datetime1">
              <a:rPr lang="en-US" smtClean="0"/>
              <a:t>11/5/2023</a:t>
            </a:fld>
            <a:endParaRPr lang="en-US" dirty="0"/>
          </a:p>
        </p:txBody>
      </p:sp>
      <p:sp>
        <p:nvSpPr>
          <p:cNvPr id="5" name="Slide Number Placeholder 4">
            <a:extLst>
              <a:ext uri="{FF2B5EF4-FFF2-40B4-BE49-F238E27FC236}">
                <a16:creationId xmlns:a16="http://schemas.microsoft.com/office/drawing/2014/main" id="{F37ACBD3-6F66-7517-6CE4-CA67CE8ABA19}"/>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3191833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13CEC-70EB-75AF-041D-5A628A546223}"/>
              </a:ext>
            </a:extLst>
          </p:cNvPr>
          <p:cNvSpPr>
            <a:spLocks noGrp="1"/>
          </p:cNvSpPr>
          <p:nvPr>
            <p:ph type="title"/>
          </p:nvPr>
        </p:nvSpPr>
        <p:spPr>
          <a:xfrm>
            <a:off x="2592925" y="624111"/>
            <a:ext cx="8911687" cy="620228"/>
          </a:xfrm>
        </p:spPr>
        <p:txBody>
          <a:bodyPr>
            <a:normAutofit fontScale="90000"/>
          </a:bodyPr>
          <a:lstStyle/>
          <a:p>
            <a:r>
              <a:rPr lang="en-US" dirty="0"/>
              <a:t>Linked List</a:t>
            </a:r>
          </a:p>
        </p:txBody>
      </p:sp>
      <p:sp>
        <p:nvSpPr>
          <p:cNvPr id="3" name="Content Placeholder 2">
            <a:extLst>
              <a:ext uri="{FF2B5EF4-FFF2-40B4-BE49-F238E27FC236}">
                <a16:creationId xmlns:a16="http://schemas.microsoft.com/office/drawing/2014/main" id="{ADF0BB75-5F24-71D2-47A1-23C46A1641FD}"/>
              </a:ext>
            </a:extLst>
          </p:cNvPr>
          <p:cNvSpPr>
            <a:spLocks noGrp="1"/>
          </p:cNvSpPr>
          <p:nvPr>
            <p:ph idx="1"/>
          </p:nvPr>
        </p:nvSpPr>
        <p:spPr>
          <a:xfrm>
            <a:off x="531812" y="1244339"/>
            <a:ext cx="10972800" cy="4666883"/>
          </a:xfrm>
        </p:spPr>
        <p:txBody>
          <a:bodyPr/>
          <a:lstStyle/>
          <a:p>
            <a:r>
              <a:rPr lang="en-US" b="1" i="0" dirty="0">
                <a:solidFill>
                  <a:srgbClr val="273239"/>
                </a:solidFill>
                <a:effectLst/>
                <a:latin typeface="Nunito" pitchFamily="2" charset="0"/>
              </a:rPr>
              <a:t>Node Structure: </a:t>
            </a:r>
            <a:r>
              <a:rPr lang="en-US" b="0" i="0" dirty="0">
                <a:solidFill>
                  <a:srgbClr val="273239"/>
                </a:solidFill>
                <a:effectLst/>
                <a:latin typeface="Nunito" pitchFamily="2" charset="0"/>
              </a:rPr>
              <a:t>A node in a linked list typically consists of two components:</a:t>
            </a:r>
            <a:br>
              <a:rPr lang="en-US" dirty="0"/>
            </a:br>
            <a:r>
              <a:rPr lang="en-US" b="1" i="0" dirty="0">
                <a:solidFill>
                  <a:srgbClr val="273239"/>
                </a:solidFill>
                <a:effectLst/>
                <a:latin typeface="Nunito" pitchFamily="2" charset="0"/>
              </a:rPr>
              <a:t>Data: </a:t>
            </a:r>
            <a:r>
              <a:rPr lang="en-US" b="0" i="0" dirty="0">
                <a:solidFill>
                  <a:srgbClr val="273239"/>
                </a:solidFill>
                <a:effectLst/>
                <a:latin typeface="Nunito" pitchFamily="2" charset="0"/>
              </a:rPr>
              <a:t>It holds the actual value or data associated with the node.</a:t>
            </a:r>
            <a:br>
              <a:rPr lang="en-US" dirty="0"/>
            </a:br>
            <a:r>
              <a:rPr lang="en-US" b="1" i="0" dirty="0">
                <a:solidFill>
                  <a:srgbClr val="273239"/>
                </a:solidFill>
                <a:effectLst/>
                <a:latin typeface="Nunito" pitchFamily="2" charset="0"/>
              </a:rPr>
              <a:t>Next Pointer:</a:t>
            </a:r>
            <a:r>
              <a:rPr lang="en-US" b="0" i="0" dirty="0">
                <a:solidFill>
                  <a:srgbClr val="273239"/>
                </a:solidFill>
                <a:effectLst/>
                <a:latin typeface="Nunito" pitchFamily="2" charset="0"/>
              </a:rPr>
              <a:t> It stores the memory address (reference) of the next node in the sequence.</a:t>
            </a:r>
            <a:br>
              <a:rPr lang="en-US" dirty="0"/>
            </a:br>
            <a:r>
              <a:rPr lang="en-US" b="1" i="0" dirty="0">
                <a:solidFill>
                  <a:srgbClr val="273239"/>
                </a:solidFill>
                <a:effectLst/>
                <a:latin typeface="Nunito" pitchFamily="2" charset="0"/>
              </a:rPr>
              <a:t>Head and Tail: </a:t>
            </a:r>
            <a:r>
              <a:rPr lang="en-US" b="0" i="0" dirty="0">
                <a:solidFill>
                  <a:srgbClr val="273239"/>
                </a:solidFill>
                <a:effectLst/>
                <a:latin typeface="Nunito" pitchFamily="2" charset="0"/>
              </a:rPr>
              <a:t>The linked list is accessed through the head node, which points to the first node in the list. The last node in the list points to NULL or </a:t>
            </a:r>
            <a:r>
              <a:rPr lang="en-US" b="0" i="0" dirty="0" err="1">
                <a:solidFill>
                  <a:srgbClr val="273239"/>
                </a:solidFill>
                <a:effectLst/>
                <a:latin typeface="Nunito" pitchFamily="2" charset="0"/>
              </a:rPr>
              <a:t>nullptr</a:t>
            </a:r>
            <a:r>
              <a:rPr lang="en-US" b="0" i="0" dirty="0">
                <a:solidFill>
                  <a:srgbClr val="273239"/>
                </a:solidFill>
                <a:effectLst/>
                <a:latin typeface="Nunito" pitchFamily="2" charset="0"/>
              </a:rPr>
              <a:t>, indicating the end of the list. This node is known as the tail node.</a:t>
            </a:r>
            <a:endParaRPr lang="en-US" dirty="0"/>
          </a:p>
        </p:txBody>
      </p:sp>
      <p:sp>
        <p:nvSpPr>
          <p:cNvPr id="5" name="Slide Number Placeholder 4">
            <a:extLst>
              <a:ext uri="{FF2B5EF4-FFF2-40B4-BE49-F238E27FC236}">
                <a16:creationId xmlns:a16="http://schemas.microsoft.com/office/drawing/2014/main" id="{7229279A-63AF-72C4-23EC-1C8F7DBED18E}"/>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
        <p:nvSpPr>
          <p:cNvPr id="7" name="TextBox 6">
            <a:extLst>
              <a:ext uri="{FF2B5EF4-FFF2-40B4-BE49-F238E27FC236}">
                <a16:creationId xmlns:a16="http://schemas.microsoft.com/office/drawing/2014/main" id="{94B756FB-DCAC-CCAC-9D3A-721B232A5D22}"/>
              </a:ext>
            </a:extLst>
          </p:cNvPr>
          <p:cNvSpPr txBox="1"/>
          <p:nvPr/>
        </p:nvSpPr>
        <p:spPr>
          <a:xfrm>
            <a:off x="3047215" y="3246690"/>
            <a:ext cx="6094428" cy="369332"/>
          </a:xfrm>
          <a:prstGeom prst="rect">
            <a:avLst/>
          </a:prstGeom>
          <a:noFill/>
        </p:spPr>
        <p:txBody>
          <a:bodyPr wrap="square">
            <a:spAutoFit/>
          </a:bodyPr>
          <a:lstStyle/>
          <a:p>
            <a:r>
              <a:rPr lang="en-US" dirty="0">
                <a:hlinkClick r:id="rId2"/>
              </a:rPr>
              <a:t>https://www.geeksforgeeks.org/what-is-linked-list/</a:t>
            </a:r>
            <a:r>
              <a:rPr lang="en-US" dirty="0"/>
              <a:t> </a:t>
            </a:r>
          </a:p>
        </p:txBody>
      </p:sp>
      <p:sp>
        <p:nvSpPr>
          <p:cNvPr id="11" name="TextBox 10">
            <a:extLst>
              <a:ext uri="{FF2B5EF4-FFF2-40B4-BE49-F238E27FC236}">
                <a16:creationId xmlns:a16="http://schemas.microsoft.com/office/drawing/2014/main" id="{FCEABD57-6EA5-D5B8-BB61-399FB1B76B3E}"/>
              </a:ext>
            </a:extLst>
          </p:cNvPr>
          <p:cNvSpPr txBox="1"/>
          <p:nvPr/>
        </p:nvSpPr>
        <p:spPr>
          <a:xfrm>
            <a:off x="3047215" y="3755612"/>
            <a:ext cx="6094428" cy="369332"/>
          </a:xfrm>
          <a:prstGeom prst="rect">
            <a:avLst/>
          </a:prstGeom>
          <a:noFill/>
        </p:spPr>
        <p:txBody>
          <a:bodyPr wrap="square">
            <a:spAutoFit/>
          </a:bodyPr>
          <a:lstStyle/>
          <a:p>
            <a:r>
              <a:rPr lang="en-US" dirty="0">
                <a:hlinkClick r:id="rId3"/>
              </a:rPr>
              <a:t>https://www.programiz.com/dsa/linked-list</a:t>
            </a:r>
            <a:r>
              <a:rPr lang="en-US" dirty="0"/>
              <a:t> </a:t>
            </a:r>
          </a:p>
        </p:txBody>
      </p:sp>
      <p:sp>
        <p:nvSpPr>
          <p:cNvPr id="8" name="TextBox 7">
            <a:extLst>
              <a:ext uri="{FF2B5EF4-FFF2-40B4-BE49-F238E27FC236}">
                <a16:creationId xmlns:a16="http://schemas.microsoft.com/office/drawing/2014/main" id="{747EC197-4060-6D5E-B7AA-C61F04FFAABE}"/>
              </a:ext>
            </a:extLst>
          </p:cNvPr>
          <p:cNvSpPr txBox="1"/>
          <p:nvPr/>
        </p:nvSpPr>
        <p:spPr>
          <a:xfrm>
            <a:off x="1613647" y="4264534"/>
            <a:ext cx="7527996" cy="1754326"/>
          </a:xfrm>
          <a:prstGeom prst="rect">
            <a:avLst/>
          </a:prstGeom>
          <a:noFill/>
        </p:spPr>
        <p:txBody>
          <a:bodyPr wrap="square">
            <a:spAutoFit/>
          </a:bodyPr>
          <a:lstStyle/>
          <a:p>
            <a:pPr marL="285750" indent="-285750">
              <a:buFont typeface="Arial" panose="020B0604020202020204" pitchFamily="34" charset="0"/>
              <a:buChar char="•"/>
            </a:pPr>
            <a:r>
              <a:rPr lang="en-US" dirty="0"/>
              <a:t>Successive elements are connected by pointers.</a:t>
            </a:r>
          </a:p>
          <a:p>
            <a:pPr marL="285750" indent="-285750">
              <a:buFont typeface="Arial" panose="020B0604020202020204" pitchFamily="34" charset="0"/>
              <a:buChar char="•"/>
            </a:pPr>
            <a:r>
              <a:rPr lang="en-US" dirty="0"/>
              <a:t>First element points to Head.</a:t>
            </a:r>
          </a:p>
          <a:p>
            <a:pPr marL="285750" indent="-285750">
              <a:buFont typeface="Arial" panose="020B0604020202020204" pitchFamily="34" charset="0"/>
              <a:buChar char="•"/>
            </a:pPr>
            <a:r>
              <a:rPr lang="en-US" dirty="0"/>
              <a:t>Last element points to NULL.</a:t>
            </a:r>
          </a:p>
          <a:p>
            <a:pPr marL="285750" indent="-285750">
              <a:buFont typeface="Arial" panose="020B0604020202020204" pitchFamily="34" charset="0"/>
              <a:buChar char="•"/>
            </a:pPr>
            <a:r>
              <a:rPr lang="en-US" dirty="0"/>
              <a:t>It can grow or shrink in size during execution of a program.</a:t>
            </a:r>
          </a:p>
          <a:p>
            <a:pPr marL="285750" indent="-285750">
              <a:buFont typeface="Arial" panose="020B0604020202020204" pitchFamily="34" charset="0"/>
              <a:buChar char="•"/>
            </a:pPr>
            <a:r>
              <a:rPr lang="en-US" dirty="0"/>
              <a:t>It can be made just as long as required.</a:t>
            </a:r>
          </a:p>
          <a:p>
            <a:pPr marL="285750" indent="-285750">
              <a:buFont typeface="Arial" panose="020B0604020202020204" pitchFamily="34" charset="0"/>
              <a:buChar char="•"/>
            </a:pPr>
            <a:r>
              <a:rPr lang="en-US" dirty="0"/>
              <a:t>It does not waste memory space.</a:t>
            </a:r>
          </a:p>
        </p:txBody>
      </p:sp>
      <p:sp>
        <p:nvSpPr>
          <p:cNvPr id="4" name="Date Placeholder 3">
            <a:extLst>
              <a:ext uri="{FF2B5EF4-FFF2-40B4-BE49-F238E27FC236}">
                <a16:creationId xmlns:a16="http://schemas.microsoft.com/office/drawing/2014/main" id="{143F17DA-4097-859C-40F3-407F807F6A83}"/>
              </a:ext>
            </a:extLst>
          </p:cNvPr>
          <p:cNvSpPr>
            <a:spLocks noGrp="1"/>
          </p:cNvSpPr>
          <p:nvPr>
            <p:ph type="dt" sz="half" idx="10"/>
          </p:nvPr>
        </p:nvSpPr>
        <p:spPr/>
        <p:txBody>
          <a:bodyPr/>
          <a:lstStyle/>
          <a:p>
            <a:fld id="{A465012A-936E-4FB5-89F3-5120209E6772}" type="datetime1">
              <a:rPr lang="en-US" smtClean="0"/>
              <a:t>11/5/2023</a:t>
            </a:fld>
            <a:endParaRPr lang="en-US" dirty="0"/>
          </a:p>
        </p:txBody>
      </p:sp>
    </p:spTree>
    <p:extLst>
      <p:ext uri="{BB962C8B-B14F-4D97-AF65-F5344CB8AC3E}">
        <p14:creationId xmlns:p14="http://schemas.microsoft.com/office/powerpoint/2010/main" val="2816968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D297097D-89FF-DC52-0D08-D94413636BBA}"/>
              </a:ext>
            </a:extLst>
          </p:cNvPr>
          <p:cNvSpPr>
            <a:spLocks noGrp="1" noChangeArrowheads="1"/>
          </p:cNvSpPr>
          <p:nvPr>
            <p:ph type="title" idx="4294967295"/>
          </p:nvPr>
        </p:nvSpPr>
        <p:spPr>
          <a:xfrm>
            <a:off x="1992313" y="636587"/>
            <a:ext cx="8229600" cy="503238"/>
          </a:xfrm>
        </p:spPr>
        <p:txBody>
          <a:bodyPr/>
          <a:lstStyle/>
          <a:p>
            <a:pPr eaLnBrk="1" hangingPunct="1"/>
            <a:r>
              <a:rPr lang="en-US" altLang="en-US" sz="2600" dirty="0"/>
              <a:t>What is a Singly-linked list?</a:t>
            </a:r>
          </a:p>
        </p:txBody>
      </p:sp>
      <p:sp>
        <p:nvSpPr>
          <p:cNvPr id="79875" name="Rectangle 3">
            <a:extLst>
              <a:ext uri="{FF2B5EF4-FFF2-40B4-BE49-F238E27FC236}">
                <a16:creationId xmlns:a16="http://schemas.microsoft.com/office/drawing/2014/main" id="{2FD9B870-E9FF-DBCB-AF4F-7548B0A2834A}"/>
              </a:ext>
            </a:extLst>
          </p:cNvPr>
          <p:cNvSpPr>
            <a:spLocks noGrp="1" noChangeArrowheads="1"/>
          </p:cNvSpPr>
          <p:nvPr>
            <p:ph type="body" idx="4294967295"/>
          </p:nvPr>
        </p:nvSpPr>
        <p:spPr>
          <a:xfrm>
            <a:off x="923827" y="1470581"/>
            <a:ext cx="9869864" cy="4911170"/>
          </a:xfrm>
        </p:spPr>
        <p:txBody>
          <a:bodyPr vert="horz" lIns="91440" tIns="45720" rIns="91440" bIns="45720" rtlCol="0">
            <a:normAutofit/>
          </a:bodyPr>
          <a:lstStyle/>
          <a:p>
            <a:r>
              <a:rPr lang="en-US" altLang="en-US" dirty="0"/>
              <a:t>A singly linked list is a dynamic data structure consisting of a sequence of </a:t>
            </a:r>
            <a:r>
              <a:rPr lang="en-US" altLang="en-US" i="1" u="sng" dirty="0"/>
              <a:t>nodes</a:t>
            </a:r>
            <a:r>
              <a:rPr lang="en-US" altLang="en-US" dirty="0"/>
              <a:t>, forming a </a:t>
            </a:r>
            <a:r>
              <a:rPr lang="en-US" altLang="en-US" i="1" u="sng" dirty="0"/>
              <a:t>linear</a:t>
            </a:r>
            <a:r>
              <a:rPr lang="en-US" altLang="en-US" dirty="0"/>
              <a:t> ordering.</a:t>
            </a:r>
          </a:p>
          <a:p>
            <a:endParaRPr lang="en-US" altLang="en-US" dirty="0"/>
          </a:p>
          <a:p>
            <a:r>
              <a:rPr lang="en-US" altLang="en-US" dirty="0"/>
              <a:t>Each node stores:</a:t>
            </a:r>
          </a:p>
          <a:p>
            <a:pPr lvl="1"/>
            <a:r>
              <a:rPr lang="en-US" altLang="en-US" dirty="0"/>
              <a:t>Element (data object)</a:t>
            </a:r>
          </a:p>
          <a:p>
            <a:pPr lvl="1"/>
            <a:r>
              <a:rPr lang="en-US" altLang="en-US" dirty="0"/>
              <a:t>Reference (i.e., address) to the next node</a:t>
            </a:r>
          </a:p>
        </p:txBody>
      </p:sp>
      <p:pic>
        <p:nvPicPr>
          <p:cNvPr id="79876" name="Picture 4">
            <a:extLst>
              <a:ext uri="{FF2B5EF4-FFF2-40B4-BE49-F238E27FC236}">
                <a16:creationId xmlns:a16="http://schemas.microsoft.com/office/drawing/2014/main" id="{1BA1095F-7C72-C8B9-F59A-3EF743341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8025" y="3141663"/>
            <a:ext cx="163830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79877" name="Picture 5">
            <a:extLst>
              <a:ext uri="{FF2B5EF4-FFF2-40B4-BE49-F238E27FC236}">
                <a16:creationId xmlns:a16="http://schemas.microsoft.com/office/drawing/2014/main" id="{13B29EAB-16E4-2AE8-E14D-320CF4F68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214" y="4652963"/>
            <a:ext cx="6543675" cy="1695450"/>
          </a:xfrm>
          <a:prstGeom prst="rect">
            <a:avLst/>
          </a:prstGeom>
          <a:noFill/>
          <a:extLst>
            <a:ext uri="{909E8E84-426E-40DD-AFC4-6F175D3DCCD1}">
              <a14:hiddenFill xmlns:a14="http://schemas.microsoft.com/office/drawing/2010/main">
                <a:solidFill>
                  <a:srgbClr val="FFFFFF"/>
                </a:solidFill>
              </a14:hiddenFill>
            </a:ext>
          </a:extLst>
        </p:spPr>
      </p:pic>
      <p:sp>
        <p:nvSpPr>
          <p:cNvPr id="79878" name="Text Box 6">
            <a:extLst>
              <a:ext uri="{FF2B5EF4-FFF2-40B4-BE49-F238E27FC236}">
                <a16:creationId xmlns:a16="http://schemas.microsoft.com/office/drawing/2014/main" id="{A449997D-5FA5-0473-0A8E-341892DA36D4}"/>
              </a:ext>
            </a:extLst>
          </p:cNvPr>
          <p:cNvSpPr txBox="1">
            <a:spLocks noChangeArrowheads="1"/>
          </p:cNvSpPr>
          <p:nvPr/>
        </p:nvSpPr>
        <p:spPr bwMode="auto">
          <a:xfrm>
            <a:off x="8112125" y="2850339"/>
            <a:ext cx="142240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buFontTx/>
              <a:buNone/>
            </a:pPr>
            <a:r>
              <a:rPr lang="en-US" altLang="en-US"/>
              <a:t>Node:</a:t>
            </a:r>
          </a:p>
        </p:txBody>
      </p:sp>
      <p:sp>
        <p:nvSpPr>
          <p:cNvPr id="79879" name="Text Box 7">
            <a:extLst>
              <a:ext uri="{FF2B5EF4-FFF2-40B4-BE49-F238E27FC236}">
                <a16:creationId xmlns:a16="http://schemas.microsoft.com/office/drawing/2014/main" id="{0D74E859-6B87-EA0B-A2B4-8DDD5C7ABA96}"/>
              </a:ext>
            </a:extLst>
          </p:cNvPr>
          <p:cNvSpPr txBox="1">
            <a:spLocks noChangeArrowheads="1"/>
          </p:cNvSpPr>
          <p:nvPr/>
        </p:nvSpPr>
        <p:spPr bwMode="auto">
          <a:xfrm>
            <a:off x="2174876" y="4076701"/>
            <a:ext cx="1935443"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1">
            <a:spAutoFit/>
          </a:bodyPr>
          <a:lstStyle/>
          <a:p>
            <a:pPr>
              <a:buFontTx/>
              <a:buNone/>
            </a:pPr>
            <a:r>
              <a:rPr lang="en-US" altLang="en-US"/>
              <a:t>Singly-linked list: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7A1007-04BE-6A97-68EE-F6C79AE34994}"/>
              </a:ext>
            </a:extLst>
          </p:cNvPr>
          <p:cNvSpPr>
            <a:spLocks noGrp="1"/>
          </p:cNvSpPr>
          <p:nvPr>
            <p:ph type="dt" sz="half" idx="10"/>
          </p:nvPr>
        </p:nvSpPr>
        <p:spPr/>
        <p:txBody>
          <a:bodyPr/>
          <a:lstStyle/>
          <a:p>
            <a:fld id="{22528F47-C033-4E90-9275-2A05F849A719}" type="datetime1">
              <a:rPr lang="en-US" smtClean="0"/>
              <a:t>11/5/2023</a:t>
            </a:fld>
            <a:endParaRPr lang="en-US" dirty="0"/>
          </a:p>
        </p:txBody>
      </p:sp>
      <p:sp>
        <p:nvSpPr>
          <p:cNvPr id="3" name="Slide Number Placeholder 2">
            <a:extLst>
              <a:ext uri="{FF2B5EF4-FFF2-40B4-BE49-F238E27FC236}">
                <a16:creationId xmlns:a16="http://schemas.microsoft.com/office/drawing/2014/main" id="{F131AD2C-FFB7-3EED-A5AD-68321E590A90}"/>
              </a:ext>
            </a:extLst>
          </p:cNvPr>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4" name="Picture 3">
            <a:extLst>
              <a:ext uri="{FF2B5EF4-FFF2-40B4-BE49-F238E27FC236}">
                <a16:creationId xmlns:a16="http://schemas.microsoft.com/office/drawing/2014/main" id="{24583EDA-2E8B-5DAB-1920-E5A372C5CBCD}"/>
              </a:ext>
            </a:extLst>
          </p:cNvPr>
          <p:cNvPicPr>
            <a:picLocks noChangeAspect="1"/>
          </p:cNvPicPr>
          <p:nvPr/>
        </p:nvPicPr>
        <p:blipFill rotWithShape="1">
          <a:blip r:embed="rId2"/>
          <a:srcRect b="5799"/>
          <a:stretch/>
        </p:blipFill>
        <p:spPr>
          <a:xfrm>
            <a:off x="1311579" y="1416137"/>
            <a:ext cx="9568207" cy="4899498"/>
          </a:xfrm>
          <a:prstGeom prst="rect">
            <a:avLst/>
          </a:prstGeom>
        </p:spPr>
      </p:pic>
    </p:spTree>
    <p:extLst>
      <p:ext uri="{BB962C8B-B14F-4D97-AF65-F5344CB8AC3E}">
        <p14:creationId xmlns:p14="http://schemas.microsoft.com/office/powerpoint/2010/main" val="963862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4083C-BBD0-C80B-C276-67FDD3A84FED}"/>
              </a:ext>
            </a:extLst>
          </p:cNvPr>
          <p:cNvSpPr>
            <a:spLocks noGrp="1"/>
          </p:cNvSpPr>
          <p:nvPr>
            <p:ph type="title"/>
          </p:nvPr>
        </p:nvSpPr>
        <p:spPr>
          <a:xfrm>
            <a:off x="2592925" y="624110"/>
            <a:ext cx="8911687" cy="837137"/>
          </a:xfrm>
        </p:spPr>
        <p:txBody>
          <a:bodyPr/>
          <a:lstStyle/>
          <a:p>
            <a:r>
              <a:rPr lang="en-US" dirty="0"/>
              <a:t>Types of Linked List</a:t>
            </a:r>
          </a:p>
        </p:txBody>
      </p:sp>
      <p:sp>
        <p:nvSpPr>
          <p:cNvPr id="5" name="Slide Number Placeholder 4">
            <a:extLst>
              <a:ext uri="{FF2B5EF4-FFF2-40B4-BE49-F238E27FC236}">
                <a16:creationId xmlns:a16="http://schemas.microsoft.com/office/drawing/2014/main" id="{49C975FF-7743-5BA4-0C3B-D37EFA477C38}"/>
              </a:ext>
            </a:extLst>
          </p:cNvPr>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6" name="Object 1" descr="preencoded.png">
            <a:extLst>
              <a:ext uri="{FF2B5EF4-FFF2-40B4-BE49-F238E27FC236}">
                <a16:creationId xmlns:a16="http://schemas.microsoft.com/office/drawing/2014/main" id="{EC0025C3-9D1F-7322-3141-21379945A345}"/>
              </a:ext>
            </a:extLst>
          </p:cNvPr>
          <p:cNvPicPr>
            <a:picLocks noChangeAspect="1"/>
          </p:cNvPicPr>
          <p:nvPr/>
        </p:nvPicPr>
        <p:blipFill rotWithShape="1">
          <a:blip r:embed="rId2"/>
          <a:srcRect l="4168" t="11154" r="4705" b="59696"/>
          <a:stretch/>
        </p:blipFill>
        <p:spPr>
          <a:xfrm>
            <a:off x="678424" y="1429871"/>
            <a:ext cx="11110165" cy="2317376"/>
          </a:xfrm>
          <a:prstGeom prst="rect">
            <a:avLst/>
          </a:prstGeom>
        </p:spPr>
      </p:pic>
      <p:sp>
        <p:nvSpPr>
          <p:cNvPr id="7" name="TextBox 6">
            <a:extLst>
              <a:ext uri="{FF2B5EF4-FFF2-40B4-BE49-F238E27FC236}">
                <a16:creationId xmlns:a16="http://schemas.microsoft.com/office/drawing/2014/main" id="{034C5847-FBED-22C8-8880-E2DC608E2788}"/>
              </a:ext>
            </a:extLst>
          </p:cNvPr>
          <p:cNvSpPr txBox="1"/>
          <p:nvPr/>
        </p:nvSpPr>
        <p:spPr>
          <a:xfrm>
            <a:off x="1019036" y="3952843"/>
            <a:ext cx="8196682" cy="923330"/>
          </a:xfrm>
          <a:prstGeom prst="rect">
            <a:avLst/>
          </a:prstGeom>
          <a:noFill/>
        </p:spPr>
        <p:txBody>
          <a:bodyPr wrap="square">
            <a:spAutoFit/>
          </a:bodyPr>
          <a:lstStyle/>
          <a:p>
            <a:pPr marL="285750" indent="-285750">
              <a:buFont typeface="Wingdings" panose="05000000000000000000" pitchFamily="2" charset="2"/>
              <a:buChar char="v"/>
            </a:pPr>
            <a:r>
              <a:rPr lang="en-US" dirty="0"/>
              <a:t>Single Linked List- Navigation is forward only.</a:t>
            </a:r>
          </a:p>
          <a:p>
            <a:pPr marL="285750" indent="-285750">
              <a:buFont typeface="Wingdings" panose="05000000000000000000" pitchFamily="2" charset="2"/>
              <a:buChar char="v"/>
            </a:pPr>
            <a:r>
              <a:rPr lang="en-US" dirty="0"/>
              <a:t>Doubly Linked List- Forward and backward navigation</a:t>
            </a:r>
          </a:p>
          <a:p>
            <a:pPr marL="285750" indent="-285750">
              <a:buFont typeface="Wingdings" panose="05000000000000000000" pitchFamily="2" charset="2"/>
              <a:buChar char="v"/>
            </a:pPr>
            <a:r>
              <a:rPr lang="en-US" dirty="0"/>
              <a:t>Circular Linked List- Last element is linked to the first element</a:t>
            </a:r>
          </a:p>
        </p:txBody>
      </p:sp>
      <p:sp>
        <p:nvSpPr>
          <p:cNvPr id="3" name="Date Placeholder 2">
            <a:extLst>
              <a:ext uri="{FF2B5EF4-FFF2-40B4-BE49-F238E27FC236}">
                <a16:creationId xmlns:a16="http://schemas.microsoft.com/office/drawing/2014/main" id="{6667B434-A88C-EB8C-FC71-6852D0F5B2F7}"/>
              </a:ext>
            </a:extLst>
          </p:cNvPr>
          <p:cNvSpPr>
            <a:spLocks noGrp="1"/>
          </p:cNvSpPr>
          <p:nvPr>
            <p:ph type="dt" sz="half" idx="10"/>
          </p:nvPr>
        </p:nvSpPr>
        <p:spPr/>
        <p:txBody>
          <a:bodyPr/>
          <a:lstStyle/>
          <a:p>
            <a:fld id="{0961594B-E20A-413C-9323-2E291B34662E}" type="datetime1">
              <a:rPr lang="en-US" smtClean="0"/>
              <a:t>11/5/2023</a:t>
            </a:fld>
            <a:endParaRPr lang="en-US" dirty="0"/>
          </a:p>
        </p:txBody>
      </p:sp>
    </p:spTree>
    <p:extLst>
      <p:ext uri="{BB962C8B-B14F-4D97-AF65-F5344CB8AC3E}">
        <p14:creationId xmlns:p14="http://schemas.microsoft.com/office/powerpoint/2010/main" val="2313984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F47E9A2-8883-715B-2ED0-DA98B24AE441}"/>
              </a:ext>
            </a:extLst>
          </p:cNvPr>
          <p:cNvSpPr>
            <a:spLocks noGrp="1"/>
          </p:cNvSpPr>
          <p:nvPr>
            <p:ph type="ftr" sz="quarter" idx="11"/>
          </p:nvPr>
        </p:nvSpPr>
        <p:spPr/>
        <p:txBody>
          <a:bodyPr/>
          <a:lstStyle/>
          <a:p>
            <a:r>
              <a:rPr lang="en-US" altLang="en-US"/>
              <a:t>CENG 213 Data Structures</a:t>
            </a:r>
          </a:p>
        </p:txBody>
      </p:sp>
      <p:sp>
        <p:nvSpPr>
          <p:cNvPr id="4" name="Slide Number Placeholder 5">
            <a:extLst>
              <a:ext uri="{FF2B5EF4-FFF2-40B4-BE49-F238E27FC236}">
                <a16:creationId xmlns:a16="http://schemas.microsoft.com/office/drawing/2014/main" id="{34A3F18B-B60A-CE79-E4B7-D87A92A3602F}"/>
              </a:ext>
            </a:extLst>
          </p:cNvPr>
          <p:cNvSpPr>
            <a:spLocks noGrp="1"/>
          </p:cNvSpPr>
          <p:nvPr>
            <p:ph type="sldNum" sz="quarter" idx="12"/>
          </p:nvPr>
        </p:nvSpPr>
        <p:spPr/>
        <p:txBody>
          <a:bodyPr/>
          <a:lstStyle/>
          <a:p>
            <a:fld id="{62831DCA-C62A-4292-8D11-AB5913511737}" type="slidenum">
              <a:rPr lang="en-US" altLang="en-US"/>
              <a:pPr/>
              <a:t>35</a:t>
            </a:fld>
            <a:endParaRPr lang="en-US" altLang="en-US"/>
          </a:p>
        </p:txBody>
      </p:sp>
      <p:sp>
        <p:nvSpPr>
          <p:cNvPr id="11266" name="Rectangle 2">
            <a:extLst>
              <a:ext uri="{FF2B5EF4-FFF2-40B4-BE49-F238E27FC236}">
                <a16:creationId xmlns:a16="http://schemas.microsoft.com/office/drawing/2014/main" id="{DD48A71D-0EBD-AA42-E165-9B646CA04E15}"/>
              </a:ext>
            </a:extLst>
          </p:cNvPr>
          <p:cNvSpPr>
            <a:spLocks noGrp="1" noChangeArrowheads="1"/>
          </p:cNvSpPr>
          <p:nvPr>
            <p:ph type="title"/>
          </p:nvPr>
        </p:nvSpPr>
        <p:spPr/>
        <p:txBody>
          <a:bodyPr/>
          <a:lstStyle/>
          <a:p>
            <a:r>
              <a:rPr lang="en-US" altLang="en-US">
                <a:cs typeface="Times New Roman" panose="02020603050405020304" pitchFamily="18" charset="0"/>
              </a:rPr>
              <a:t>Basic Linked List Operations</a:t>
            </a:r>
            <a:r>
              <a:rPr lang="en-US" altLang="en-US"/>
              <a:t> </a:t>
            </a:r>
          </a:p>
        </p:txBody>
      </p:sp>
      <p:sp>
        <p:nvSpPr>
          <p:cNvPr id="11267" name="Rectangle 3">
            <a:extLst>
              <a:ext uri="{FF2B5EF4-FFF2-40B4-BE49-F238E27FC236}">
                <a16:creationId xmlns:a16="http://schemas.microsoft.com/office/drawing/2014/main" id="{CF5A2178-BEBD-8139-1F5D-4A6C45A3A890}"/>
              </a:ext>
            </a:extLst>
          </p:cNvPr>
          <p:cNvSpPr>
            <a:spLocks noGrp="1" noChangeArrowheads="1"/>
          </p:cNvSpPr>
          <p:nvPr>
            <p:ph type="body" idx="1"/>
          </p:nvPr>
        </p:nvSpPr>
        <p:spPr>
          <a:xfrm>
            <a:off x="1772239" y="1517715"/>
            <a:ext cx="9732373" cy="4393507"/>
          </a:xfrm>
        </p:spPr>
        <p:txBody>
          <a:bodyPr/>
          <a:lstStyle/>
          <a:p>
            <a:r>
              <a:rPr lang="en-US" altLang="en-US" sz="3200" dirty="0"/>
              <a:t>List Traversal </a:t>
            </a:r>
          </a:p>
          <a:p>
            <a:r>
              <a:rPr lang="en-US" altLang="en-US" sz="3200" dirty="0"/>
              <a:t>Searching a node</a:t>
            </a:r>
          </a:p>
          <a:p>
            <a:r>
              <a:rPr lang="en-US" altLang="en-US" sz="3200" dirty="0"/>
              <a:t>Insert a node</a:t>
            </a:r>
          </a:p>
          <a:p>
            <a:r>
              <a:rPr lang="en-US" altLang="en-US" sz="3200" dirty="0"/>
              <a:t>Delete a node</a:t>
            </a:r>
          </a:p>
          <a:p>
            <a:endParaRPr lang="en-US" altLang="en-US" sz="32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DFDA0-4B7B-9B00-9C63-D9884A73F7E8}"/>
              </a:ext>
            </a:extLst>
          </p:cNvPr>
          <p:cNvSpPr>
            <a:spLocks noGrp="1"/>
          </p:cNvSpPr>
          <p:nvPr>
            <p:ph type="title"/>
          </p:nvPr>
        </p:nvSpPr>
        <p:spPr>
          <a:xfrm>
            <a:off x="2592925" y="624110"/>
            <a:ext cx="8911687" cy="693702"/>
          </a:xfrm>
        </p:spPr>
        <p:txBody>
          <a:bodyPr>
            <a:normAutofit fontScale="90000"/>
          </a:bodyPr>
          <a:lstStyle/>
          <a:p>
            <a:r>
              <a:rPr lang="en-US" altLang="en-US" dirty="0"/>
              <a:t>LL Operations</a:t>
            </a:r>
            <a:br>
              <a:rPr lang="en-US" altLang="en-US" sz="4400" dirty="0"/>
            </a:br>
            <a:endParaRPr lang="en-US" dirty="0"/>
          </a:p>
        </p:txBody>
      </p:sp>
      <p:sp>
        <p:nvSpPr>
          <p:cNvPr id="3" name="Content Placeholder 2">
            <a:extLst>
              <a:ext uri="{FF2B5EF4-FFF2-40B4-BE49-F238E27FC236}">
                <a16:creationId xmlns:a16="http://schemas.microsoft.com/office/drawing/2014/main" id="{634379D3-758F-5856-B0EB-B48538379B01}"/>
              </a:ext>
            </a:extLst>
          </p:cNvPr>
          <p:cNvSpPr>
            <a:spLocks noGrp="1"/>
          </p:cNvSpPr>
          <p:nvPr>
            <p:ph idx="1"/>
          </p:nvPr>
        </p:nvSpPr>
        <p:spPr>
          <a:xfrm>
            <a:off x="627529" y="1228165"/>
            <a:ext cx="10877083" cy="5432612"/>
          </a:xfrm>
        </p:spPr>
        <p:txBody>
          <a:bodyPr>
            <a:normAutofit/>
          </a:bodyPr>
          <a:lstStyle/>
          <a:p>
            <a:pPr lvl="1" eaLnBrk="1" hangingPunct="1"/>
            <a:r>
              <a:rPr lang="en-US" altLang="en-US" dirty="0"/>
              <a:t>Insert an element- add element</a:t>
            </a:r>
          </a:p>
          <a:p>
            <a:pPr lvl="2" eaLnBrk="1" hangingPunct="1"/>
            <a:r>
              <a:rPr lang="en-US" altLang="en-US" sz="1800" dirty="0"/>
              <a:t>Beginning (front)</a:t>
            </a:r>
          </a:p>
          <a:p>
            <a:pPr lvl="2" eaLnBrk="1" hangingPunct="1"/>
            <a:r>
              <a:rPr lang="en-US" altLang="en-US" sz="1800" dirty="0"/>
              <a:t>Middle</a:t>
            </a:r>
          </a:p>
          <a:p>
            <a:pPr lvl="2" eaLnBrk="1" hangingPunct="1"/>
            <a:r>
              <a:rPr lang="en-US" altLang="en-US" sz="1800" dirty="0"/>
              <a:t>Last (end)</a:t>
            </a:r>
          </a:p>
          <a:p>
            <a:pPr lvl="1" eaLnBrk="1" hangingPunct="1"/>
            <a:r>
              <a:rPr lang="en-US" altLang="en-US" dirty="0"/>
              <a:t>Delete an element- delete an element</a:t>
            </a:r>
          </a:p>
          <a:p>
            <a:pPr lvl="2" eaLnBrk="1" hangingPunct="1"/>
            <a:r>
              <a:rPr lang="en-US" altLang="en-US" sz="1800" dirty="0"/>
              <a:t>Beginning</a:t>
            </a:r>
          </a:p>
          <a:p>
            <a:pPr lvl="2" eaLnBrk="1" hangingPunct="1"/>
            <a:r>
              <a:rPr lang="en-US" altLang="en-US" sz="1800" dirty="0"/>
              <a:t>Middle</a:t>
            </a:r>
          </a:p>
          <a:p>
            <a:pPr lvl="2" eaLnBrk="1" hangingPunct="1"/>
            <a:r>
              <a:rPr lang="en-US" altLang="en-US" sz="1800" dirty="0"/>
              <a:t>Last</a:t>
            </a:r>
          </a:p>
          <a:p>
            <a:pPr lvl="1" eaLnBrk="1" hangingPunct="1"/>
            <a:r>
              <a:rPr lang="en-US" altLang="en-US" dirty="0"/>
              <a:t>Display an element- display the complete list</a:t>
            </a:r>
          </a:p>
          <a:p>
            <a:pPr lvl="1" eaLnBrk="1" hangingPunct="1"/>
            <a:r>
              <a:rPr lang="en-US" altLang="en-US" dirty="0"/>
              <a:t>Search an element- searches element using key</a:t>
            </a:r>
          </a:p>
        </p:txBody>
      </p:sp>
      <p:sp>
        <p:nvSpPr>
          <p:cNvPr id="5" name="Slide Number Placeholder 4">
            <a:extLst>
              <a:ext uri="{FF2B5EF4-FFF2-40B4-BE49-F238E27FC236}">
                <a16:creationId xmlns:a16="http://schemas.microsoft.com/office/drawing/2014/main" id="{C51D0885-1654-27AF-E9C1-26A3432A244E}"/>
              </a:ext>
            </a:extLst>
          </p:cNvPr>
          <p:cNvSpPr>
            <a:spLocks noGrp="1"/>
          </p:cNvSpPr>
          <p:nvPr>
            <p:ph type="sldNum" sz="quarter" idx="12"/>
          </p:nvPr>
        </p:nvSpPr>
        <p:spPr/>
        <p:txBody>
          <a:bodyPr/>
          <a:lstStyle/>
          <a:p>
            <a:fld id="{D57F1E4F-1CFF-5643-939E-217C01CDF565}" type="slidenum">
              <a:rPr lang="en-US" smtClean="0"/>
              <a:pPr/>
              <a:t>36</a:t>
            </a:fld>
            <a:endParaRPr lang="en-US" dirty="0"/>
          </a:p>
        </p:txBody>
      </p:sp>
      <p:pic>
        <p:nvPicPr>
          <p:cNvPr id="7" name="Picture 6">
            <a:extLst>
              <a:ext uri="{FF2B5EF4-FFF2-40B4-BE49-F238E27FC236}">
                <a16:creationId xmlns:a16="http://schemas.microsoft.com/office/drawing/2014/main" id="{505BB6FB-ED17-57F3-CA0F-3EFE6FF1229E}"/>
              </a:ext>
            </a:extLst>
          </p:cNvPr>
          <p:cNvPicPr>
            <a:picLocks noChangeAspect="1"/>
          </p:cNvPicPr>
          <p:nvPr/>
        </p:nvPicPr>
        <p:blipFill>
          <a:blip r:embed="rId2"/>
          <a:stretch>
            <a:fillRect/>
          </a:stretch>
        </p:blipFill>
        <p:spPr>
          <a:xfrm>
            <a:off x="6239434" y="644291"/>
            <a:ext cx="4916329" cy="2906100"/>
          </a:xfrm>
          <a:prstGeom prst="rect">
            <a:avLst/>
          </a:prstGeom>
          <a:ln>
            <a:solidFill>
              <a:schemeClr val="accent1"/>
            </a:solidFill>
          </a:ln>
        </p:spPr>
      </p:pic>
      <p:pic>
        <p:nvPicPr>
          <p:cNvPr id="9" name="Picture 8">
            <a:extLst>
              <a:ext uri="{FF2B5EF4-FFF2-40B4-BE49-F238E27FC236}">
                <a16:creationId xmlns:a16="http://schemas.microsoft.com/office/drawing/2014/main" id="{41D6A39A-E666-2EF0-6F39-87A31BD866C0}"/>
              </a:ext>
            </a:extLst>
          </p:cNvPr>
          <p:cNvPicPr>
            <a:picLocks noChangeAspect="1"/>
          </p:cNvPicPr>
          <p:nvPr/>
        </p:nvPicPr>
        <p:blipFill>
          <a:blip r:embed="rId3"/>
          <a:stretch>
            <a:fillRect/>
          </a:stretch>
        </p:blipFill>
        <p:spPr>
          <a:xfrm>
            <a:off x="6239433" y="3692439"/>
            <a:ext cx="4916329" cy="2541451"/>
          </a:xfrm>
          <a:prstGeom prst="rect">
            <a:avLst/>
          </a:prstGeom>
          <a:ln>
            <a:solidFill>
              <a:schemeClr val="accent1"/>
            </a:solidFill>
          </a:ln>
        </p:spPr>
      </p:pic>
      <p:sp>
        <p:nvSpPr>
          <p:cNvPr id="6" name="Date Placeholder 5">
            <a:extLst>
              <a:ext uri="{FF2B5EF4-FFF2-40B4-BE49-F238E27FC236}">
                <a16:creationId xmlns:a16="http://schemas.microsoft.com/office/drawing/2014/main" id="{950FD0AB-6C79-EEA9-5B0A-C9267F8EA61F}"/>
              </a:ext>
            </a:extLst>
          </p:cNvPr>
          <p:cNvSpPr>
            <a:spLocks noGrp="1"/>
          </p:cNvSpPr>
          <p:nvPr>
            <p:ph type="dt" sz="half" idx="10"/>
          </p:nvPr>
        </p:nvSpPr>
        <p:spPr/>
        <p:txBody>
          <a:bodyPr/>
          <a:lstStyle/>
          <a:p>
            <a:fld id="{8F15E33E-137D-458D-89BF-BA62A4D5471B}" type="datetime1">
              <a:rPr lang="en-US" smtClean="0"/>
              <a:t>11/5/2023</a:t>
            </a:fld>
            <a:endParaRPr lang="en-US" dirty="0"/>
          </a:p>
        </p:txBody>
      </p:sp>
    </p:spTree>
    <p:extLst>
      <p:ext uri="{BB962C8B-B14F-4D97-AF65-F5344CB8AC3E}">
        <p14:creationId xmlns:p14="http://schemas.microsoft.com/office/powerpoint/2010/main" val="38058843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D9839-F53E-151F-ADB2-35F22EB2CB9F}"/>
              </a:ext>
            </a:extLst>
          </p:cNvPr>
          <p:cNvSpPr>
            <a:spLocks noGrp="1"/>
          </p:cNvSpPr>
          <p:nvPr>
            <p:ph type="title"/>
          </p:nvPr>
        </p:nvSpPr>
        <p:spPr>
          <a:xfrm>
            <a:off x="2592925" y="624110"/>
            <a:ext cx="8911687" cy="729561"/>
          </a:xfrm>
        </p:spPr>
        <p:txBody>
          <a:bodyPr/>
          <a:lstStyle/>
          <a:p>
            <a:r>
              <a:rPr lang="en-US" dirty="0"/>
              <a:t>Single Linked List</a:t>
            </a:r>
          </a:p>
        </p:txBody>
      </p:sp>
      <p:sp>
        <p:nvSpPr>
          <p:cNvPr id="3" name="Content Placeholder 2">
            <a:extLst>
              <a:ext uri="{FF2B5EF4-FFF2-40B4-BE49-F238E27FC236}">
                <a16:creationId xmlns:a16="http://schemas.microsoft.com/office/drawing/2014/main" id="{21F606F5-2D6B-51FF-F5B4-399F6635BBA2}"/>
              </a:ext>
            </a:extLst>
          </p:cNvPr>
          <p:cNvSpPr>
            <a:spLocks noGrp="1"/>
          </p:cNvSpPr>
          <p:nvPr>
            <p:ph idx="1"/>
          </p:nvPr>
        </p:nvSpPr>
        <p:spPr>
          <a:xfrm>
            <a:off x="687388" y="1353671"/>
            <a:ext cx="10817224" cy="4880219"/>
          </a:xfrm>
        </p:spPr>
        <p:txBody>
          <a:bodyPr/>
          <a:lstStyle/>
          <a:p>
            <a:r>
              <a:rPr lang="en-US" dirty="0"/>
              <a:t>A single linked list is a list made up of nodes that consists of two parts</a:t>
            </a:r>
          </a:p>
          <a:p>
            <a:r>
              <a:rPr lang="en-US" dirty="0"/>
              <a:t>Data – This part contains the actual data</a:t>
            </a:r>
          </a:p>
          <a:p>
            <a:r>
              <a:rPr lang="en-US" dirty="0"/>
              <a:t>Link – Contains the address of the next node of the list</a:t>
            </a:r>
          </a:p>
          <a:p>
            <a:endParaRPr lang="en-US" dirty="0"/>
          </a:p>
          <a:p>
            <a:endParaRPr lang="en-US" dirty="0"/>
          </a:p>
          <a:p>
            <a:endParaRPr lang="en-US" dirty="0"/>
          </a:p>
          <a:p>
            <a:endParaRPr lang="en-US" dirty="0"/>
          </a:p>
          <a:p>
            <a:r>
              <a:rPr lang="en-US" dirty="0"/>
              <a:t>Suppose, we want to store a list of numbers: 23, 54, 78, 90</a:t>
            </a:r>
          </a:p>
          <a:p>
            <a:r>
              <a:rPr lang="en-US" dirty="0"/>
              <a:t>For this purpose, we want to create four different nodes.</a:t>
            </a:r>
          </a:p>
        </p:txBody>
      </p:sp>
      <p:sp>
        <p:nvSpPr>
          <p:cNvPr id="5" name="Slide Number Placeholder 4">
            <a:extLst>
              <a:ext uri="{FF2B5EF4-FFF2-40B4-BE49-F238E27FC236}">
                <a16:creationId xmlns:a16="http://schemas.microsoft.com/office/drawing/2014/main" id="{44BB9CCB-6DBD-7C2D-00BB-35B5FD3E9943}"/>
              </a:ext>
            </a:extLst>
          </p:cNvPr>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7" name="Picture 6">
            <a:extLst>
              <a:ext uri="{FF2B5EF4-FFF2-40B4-BE49-F238E27FC236}">
                <a16:creationId xmlns:a16="http://schemas.microsoft.com/office/drawing/2014/main" id="{7FFBD3FC-6B78-4118-CEEC-EE5F9FC5C448}"/>
              </a:ext>
            </a:extLst>
          </p:cNvPr>
          <p:cNvPicPr>
            <a:picLocks noChangeAspect="1"/>
          </p:cNvPicPr>
          <p:nvPr/>
        </p:nvPicPr>
        <p:blipFill>
          <a:blip r:embed="rId2"/>
          <a:stretch>
            <a:fillRect/>
          </a:stretch>
        </p:blipFill>
        <p:spPr>
          <a:xfrm>
            <a:off x="1087806" y="2589839"/>
            <a:ext cx="6591871" cy="1463167"/>
          </a:xfrm>
          <a:prstGeom prst="rect">
            <a:avLst/>
          </a:prstGeom>
        </p:spPr>
      </p:pic>
      <p:pic>
        <p:nvPicPr>
          <p:cNvPr id="9" name="Picture 8">
            <a:extLst>
              <a:ext uri="{FF2B5EF4-FFF2-40B4-BE49-F238E27FC236}">
                <a16:creationId xmlns:a16="http://schemas.microsoft.com/office/drawing/2014/main" id="{59F36D92-B8AC-12DB-DF5C-090F0F9C4BCC}"/>
              </a:ext>
            </a:extLst>
          </p:cNvPr>
          <p:cNvPicPr>
            <a:picLocks noChangeAspect="1"/>
          </p:cNvPicPr>
          <p:nvPr/>
        </p:nvPicPr>
        <p:blipFill>
          <a:blip r:embed="rId3"/>
          <a:stretch>
            <a:fillRect/>
          </a:stretch>
        </p:blipFill>
        <p:spPr>
          <a:xfrm>
            <a:off x="1087806" y="4936075"/>
            <a:ext cx="7140559" cy="739204"/>
          </a:xfrm>
          <a:prstGeom prst="rect">
            <a:avLst/>
          </a:prstGeom>
        </p:spPr>
      </p:pic>
      <p:pic>
        <p:nvPicPr>
          <p:cNvPr id="11" name="Picture 10">
            <a:extLst>
              <a:ext uri="{FF2B5EF4-FFF2-40B4-BE49-F238E27FC236}">
                <a16:creationId xmlns:a16="http://schemas.microsoft.com/office/drawing/2014/main" id="{D387E1CC-3209-0A26-1DEF-E9B19B7EFA6E}"/>
              </a:ext>
            </a:extLst>
          </p:cNvPr>
          <p:cNvPicPr>
            <a:picLocks noChangeAspect="1"/>
          </p:cNvPicPr>
          <p:nvPr/>
        </p:nvPicPr>
        <p:blipFill>
          <a:blip r:embed="rId4"/>
          <a:stretch>
            <a:fillRect/>
          </a:stretch>
        </p:blipFill>
        <p:spPr>
          <a:xfrm>
            <a:off x="1087806" y="5766370"/>
            <a:ext cx="7171041" cy="746825"/>
          </a:xfrm>
          <a:prstGeom prst="rect">
            <a:avLst/>
          </a:prstGeom>
        </p:spPr>
      </p:pic>
      <p:pic>
        <p:nvPicPr>
          <p:cNvPr id="13" name="Picture 12">
            <a:extLst>
              <a:ext uri="{FF2B5EF4-FFF2-40B4-BE49-F238E27FC236}">
                <a16:creationId xmlns:a16="http://schemas.microsoft.com/office/drawing/2014/main" id="{F3A7B44B-82BA-B9B6-8B84-BB24D070C25D}"/>
              </a:ext>
            </a:extLst>
          </p:cNvPr>
          <p:cNvPicPr>
            <a:picLocks noChangeAspect="1"/>
          </p:cNvPicPr>
          <p:nvPr/>
        </p:nvPicPr>
        <p:blipFill>
          <a:blip r:embed="rId5"/>
          <a:stretch>
            <a:fillRect/>
          </a:stretch>
        </p:blipFill>
        <p:spPr>
          <a:xfrm>
            <a:off x="8080095" y="2542169"/>
            <a:ext cx="3185436" cy="1196444"/>
          </a:xfrm>
          <a:prstGeom prst="rect">
            <a:avLst/>
          </a:prstGeom>
        </p:spPr>
      </p:pic>
      <p:pic>
        <p:nvPicPr>
          <p:cNvPr id="14" name="Picture 13">
            <a:extLst>
              <a:ext uri="{FF2B5EF4-FFF2-40B4-BE49-F238E27FC236}">
                <a16:creationId xmlns:a16="http://schemas.microsoft.com/office/drawing/2014/main" id="{4A76F3F8-F503-1B06-0682-515DEEF12C8D}"/>
              </a:ext>
            </a:extLst>
          </p:cNvPr>
          <p:cNvPicPr>
            <a:picLocks noChangeAspect="1"/>
          </p:cNvPicPr>
          <p:nvPr/>
        </p:nvPicPr>
        <p:blipFill>
          <a:blip r:embed="rId6"/>
          <a:stretch>
            <a:fillRect/>
          </a:stretch>
        </p:blipFill>
        <p:spPr>
          <a:xfrm>
            <a:off x="8709561" y="4011291"/>
            <a:ext cx="1926503" cy="957155"/>
          </a:xfrm>
          <a:prstGeom prst="rect">
            <a:avLst/>
          </a:prstGeom>
        </p:spPr>
      </p:pic>
      <p:sp>
        <p:nvSpPr>
          <p:cNvPr id="6" name="Date Placeholder 5">
            <a:extLst>
              <a:ext uri="{FF2B5EF4-FFF2-40B4-BE49-F238E27FC236}">
                <a16:creationId xmlns:a16="http://schemas.microsoft.com/office/drawing/2014/main" id="{45A9A970-45DD-C1F2-A7D0-B58341EE93D4}"/>
              </a:ext>
            </a:extLst>
          </p:cNvPr>
          <p:cNvSpPr>
            <a:spLocks noGrp="1"/>
          </p:cNvSpPr>
          <p:nvPr>
            <p:ph type="dt" sz="half" idx="10"/>
          </p:nvPr>
        </p:nvSpPr>
        <p:spPr/>
        <p:txBody>
          <a:bodyPr/>
          <a:lstStyle/>
          <a:p>
            <a:fld id="{A7888F8F-CDB4-47DA-B74C-C5DA3ADDB3FC}" type="datetime1">
              <a:rPr lang="en-US" smtClean="0"/>
              <a:t>11/5/2023</a:t>
            </a:fld>
            <a:endParaRPr lang="en-US" dirty="0"/>
          </a:p>
        </p:txBody>
      </p:sp>
    </p:spTree>
    <p:extLst>
      <p:ext uri="{BB962C8B-B14F-4D97-AF65-F5344CB8AC3E}">
        <p14:creationId xmlns:p14="http://schemas.microsoft.com/office/powerpoint/2010/main" val="309030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36F09-9258-70D2-E1F1-A22CE57A72EC}"/>
              </a:ext>
            </a:extLst>
          </p:cNvPr>
          <p:cNvSpPr>
            <a:spLocks noGrp="1"/>
          </p:cNvSpPr>
          <p:nvPr>
            <p:ph type="title"/>
          </p:nvPr>
        </p:nvSpPr>
        <p:spPr>
          <a:xfrm>
            <a:off x="2592925" y="624110"/>
            <a:ext cx="8911687" cy="693702"/>
          </a:xfrm>
        </p:spPr>
        <p:txBody>
          <a:bodyPr/>
          <a:lstStyle/>
          <a:p>
            <a:r>
              <a:rPr lang="en-US" dirty="0"/>
              <a:t>How to access the first Node?</a:t>
            </a:r>
          </a:p>
        </p:txBody>
      </p:sp>
      <p:sp>
        <p:nvSpPr>
          <p:cNvPr id="3" name="Content Placeholder 2">
            <a:extLst>
              <a:ext uri="{FF2B5EF4-FFF2-40B4-BE49-F238E27FC236}">
                <a16:creationId xmlns:a16="http://schemas.microsoft.com/office/drawing/2014/main" id="{B6E00EBE-ACD2-658C-5BA0-461D93F08D6D}"/>
              </a:ext>
            </a:extLst>
          </p:cNvPr>
          <p:cNvSpPr>
            <a:spLocks noGrp="1"/>
          </p:cNvSpPr>
          <p:nvPr>
            <p:ph idx="1"/>
          </p:nvPr>
        </p:nvSpPr>
        <p:spPr>
          <a:xfrm>
            <a:off x="531812" y="1246095"/>
            <a:ext cx="10953283" cy="4638234"/>
          </a:xfrm>
        </p:spPr>
        <p:txBody>
          <a:bodyPr/>
          <a:lstStyle/>
          <a:p>
            <a:r>
              <a:rPr lang="en-US" dirty="0"/>
              <a:t>In order to access the first node of the linked list, we need a pointer.</a:t>
            </a:r>
          </a:p>
          <a:p>
            <a:r>
              <a:rPr lang="en-US" dirty="0"/>
              <a:t>Let we name the pointer as </a:t>
            </a:r>
            <a:r>
              <a:rPr lang="en-US" b="1" dirty="0">
                <a:solidFill>
                  <a:schemeClr val="accent1">
                    <a:lumMod val="50000"/>
                  </a:schemeClr>
                </a:solidFill>
              </a:rPr>
              <a:t>head</a:t>
            </a:r>
            <a:r>
              <a:rPr lang="en-US" dirty="0"/>
              <a:t> (Conventional)</a:t>
            </a:r>
          </a:p>
          <a:p>
            <a:endParaRPr lang="en-US" dirty="0"/>
          </a:p>
          <a:p>
            <a:endParaRPr lang="en-US" dirty="0"/>
          </a:p>
          <a:p>
            <a:endParaRPr lang="en-US" dirty="0"/>
          </a:p>
          <a:p>
            <a:endParaRPr lang="en-US" dirty="0"/>
          </a:p>
          <a:p>
            <a:endParaRPr lang="en-US" dirty="0"/>
          </a:p>
          <a:p>
            <a:endParaRPr lang="en-US" dirty="0"/>
          </a:p>
          <a:p>
            <a:r>
              <a:rPr lang="en-US" dirty="0"/>
              <a:t>Nodes are scattered in the memory location but they are connected with each other.</a:t>
            </a:r>
          </a:p>
          <a:p>
            <a:r>
              <a:rPr lang="en-US" dirty="0"/>
              <a:t>So, Linked list is the </a:t>
            </a:r>
            <a:r>
              <a:rPr lang="en-US" dirty="0">
                <a:solidFill>
                  <a:schemeClr val="accent1">
                    <a:lumMod val="50000"/>
                  </a:schemeClr>
                </a:solidFill>
              </a:rPr>
              <a:t>linked</a:t>
            </a:r>
            <a:r>
              <a:rPr lang="en-US" dirty="0"/>
              <a:t> representation of list.</a:t>
            </a:r>
          </a:p>
          <a:p>
            <a:r>
              <a:rPr lang="en-US" dirty="0"/>
              <a:t>Where as Array is a </a:t>
            </a:r>
            <a:r>
              <a:rPr lang="en-US" dirty="0">
                <a:solidFill>
                  <a:schemeClr val="accent1">
                    <a:lumMod val="50000"/>
                  </a:schemeClr>
                </a:solidFill>
              </a:rPr>
              <a:t>sequential</a:t>
            </a:r>
            <a:r>
              <a:rPr lang="en-US" dirty="0"/>
              <a:t> representation of list.</a:t>
            </a:r>
          </a:p>
        </p:txBody>
      </p:sp>
      <p:sp>
        <p:nvSpPr>
          <p:cNvPr id="5" name="Slide Number Placeholder 4">
            <a:extLst>
              <a:ext uri="{FF2B5EF4-FFF2-40B4-BE49-F238E27FC236}">
                <a16:creationId xmlns:a16="http://schemas.microsoft.com/office/drawing/2014/main" id="{7C5970F3-A6AA-D413-85B8-BBEE5A85AFBD}"/>
              </a:ext>
            </a:extLst>
          </p:cNvPr>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7" name="Picture 6">
            <a:extLst>
              <a:ext uri="{FF2B5EF4-FFF2-40B4-BE49-F238E27FC236}">
                <a16:creationId xmlns:a16="http://schemas.microsoft.com/office/drawing/2014/main" id="{F6C96721-FB38-A11A-2E3B-A41E143E2FCE}"/>
              </a:ext>
            </a:extLst>
          </p:cNvPr>
          <p:cNvPicPr>
            <a:picLocks noChangeAspect="1"/>
          </p:cNvPicPr>
          <p:nvPr/>
        </p:nvPicPr>
        <p:blipFill>
          <a:blip r:embed="rId2"/>
          <a:stretch>
            <a:fillRect/>
          </a:stretch>
        </p:blipFill>
        <p:spPr>
          <a:xfrm>
            <a:off x="512295" y="2199403"/>
            <a:ext cx="5927164" cy="2004234"/>
          </a:xfrm>
          <a:prstGeom prst="rect">
            <a:avLst/>
          </a:prstGeom>
        </p:spPr>
      </p:pic>
      <p:pic>
        <p:nvPicPr>
          <p:cNvPr id="9" name="Picture 8">
            <a:extLst>
              <a:ext uri="{FF2B5EF4-FFF2-40B4-BE49-F238E27FC236}">
                <a16:creationId xmlns:a16="http://schemas.microsoft.com/office/drawing/2014/main" id="{2A1A8D0B-1D3C-97C8-B5DF-ED2C370050CE}"/>
              </a:ext>
            </a:extLst>
          </p:cNvPr>
          <p:cNvPicPr>
            <a:picLocks noChangeAspect="1"/>
          </p:cNvPicPr>
          <p:nvPr/>
        </p:nvPicPr>
        <p:blipFill rotWithShape="1">
          <a:blip r:embed="rId3"/>
          <a:srcRect b="3467"/>
          <a:stretch/>
        </p:blipFill>
        <p:spPr>
          <a:xfrm>
            <a:off x="6458976" y="1638300"/>
            <a:ext cx="5494900" cy="2565337"/>
          </a:xfrm>
          <a:prstGeom prst="rect">
            <a:avLst/>
          </a:prstGeom>
        </p:spPr>
      </p:pic>
      <p:sp>
        <p:nvSpPr>
          <p:cNvPr id="6" name="Date Placeholder 5">
            <a:extLst>
              <a:ext uri="{FF2B5EF4-FFF2-40B4-BE49-F238E27FC236}">
                <a16:creationId xmlns:a16="http://schemas.microsoft.com/office/drawing/2014/main" id="{D57901CC-3F72-AD38-E4BB-7FFCEB6D295A}"/>
              </a:ext>
            </a:extLst>
          </p:cNvPr>
          <p:cNvSpPr>
            <a:spLocks noGrp="1"/>
          </p:cNvSpPr>
          <p:nvPr>
            <p:ph type="dt" sz="half" idx="10"/>
          </p:nvPr>
        </p:nvSpPr>
        <p:spPr/>
        <p:txBody>
          <a:bodyPr/>
          <a:lstStyle/>
          <a:p>
            <a:fld id="{44408AD5-9339-4D89-84C2-013D6006303F}" type="datetime1">
              <a:rPr lang="en-US" smtClean="0"/>
              <a:t>11/5/2023</a:t>
            </a:fld>
            <a:endParaRPr lang="en-US" dirty="0"/>
          </a:p>
        </p:txBody>
      </p:sp>
    </p:spTree>
    <p:extLst>
      <p:ext uri="{BB962C8B-B14F-4D97-AF65-F5344CB8AC3E}">
        <p14:creationId xmlns:p14="http://schemas.microsoft.com/office/powerpoint/2010/main" val="3810984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278A9-1F55-0716-26CC-E4A381467EA6}"/>
              </a:ext>
            </a:extLst>
          </p:cNvPr>
          <p:cNvSpPr>
            <a:spLocks noGrp="1"/>
          </p:cNvSpPr>
          <p:nvPr>
            <p:ph type="title"/>
          </p:nvPr>
        </p:nvSpPr>
        <p:spPr>
          <a:xfrm>
            <a:off x="2592925" y="624110"/>
            <a:ext cx="8911687" cy="595090"/>
          </a:xfrm>
        </p:spPr>
        <p:txBody>
          <a:bodyPr>
            <a:normAutofit fontScale="90000"/>
          </a:bodyPr>
          <a:lstStyle/>
          <a:p>
            <a:pPr algn="ctr"/>
            <a:r>
              <a:rPr lang="en-US" b="1" i="0" dirty="0">
                <a:solidFill>
                  <a:srgbClr val="25265E"/>
                </a:solidFill>
                <a:effectLst/>
                <a:latin typeface="euclid_circular_a"/>
              </a:rPr>
              <a:t>Representation of Linked List</a:t>
            </a:r>
            <a:endParaRPr lang="en-US" dirty="0"/>
          </a:p>
        </p:txBody>
      </p:sp>
      <p:sp>
        <p:nvSpPr>
          <p:cNvPr id="3" name="Content Placeholder 2">
            <a:extLst>
              <a:ext uri="{FF2B5EF4-FFF2-40B4-BE49-F238E27FC236}">
                <a16:creationId xmlns:a16="http://schemas.microsoft.com/office/drawing/2014/main" id="{9936F398-7D8B-F3C2-4959-55043AED1779}"/>
              </a:ext>
            </a:extLst>
          </p:cNvPr>
          <p:cNvSpPr>
            <a:spLocks noGrp="1"/>
          </p:cNvSpPr>
          <p:nvPr>
            <p:ph idx="1"/>
          </p:nvPr>
        </p:nvSpPr>
        <p:spPr>
          <a:xfrm>
            <a:off x="681318" y="1290917"/>
            <a:ext cx="10823294" cy="5351929"/>
          </a:xfrm>
        </p:spPr>
        <p:txBody>
          <a:bodyPr/>
          <a:lstStyle/>
          <a:p>
            <a:r>
              <a:rPr lang="en-US" dirty="0"/>
              <a:t>Self Referential Structure is a structure which contains a pointer to structure of the same type.</a:t>
            </a:r>
          </a:p>
          <a:p>
            <a:endParaRPr lang="en-US" dirty="0"/>
          </a:p>
          <a:p>
            <a:endParaRPr lang="en-US" dirty="0"/>
          </a:p>
          <a:p>
            <a:endParaRPr lang="en-US" dirty="0"/>
          </a:p>
          <a:p>
            <a:endParaRPr lang="en-US" dirty="0"/>
          </a:p>
          <a:p>
            <a:r>
              <a:rPr lang="en-US" dirty="0"/>
              <a:t>We have structure called </a:t>
            </a:r>
            <a:r>
              <a:rPr lang="en-US" dirty="0" err="1"/>
              <a:t>abc</a:t>
            </a:r>
            <a:r>
              <a:rPr lang="en-US" dirty="0"/>
              <a:t>, which contains a pointer to the structure </a:t>
            </a:r>
            <a:r>
              <a:rPr lang="en-US" dirty="0" err="1"/>
              <a:t>abc</a:t>
            </a:r>
            <a:r>
              <a:rPr lang="en-US" dirty="0"/>
              <a:t>.</a:t>
            </a:r>
          </a:p>
          <a:p>
            <a:r>
              <a:rPr lang="en-US" dirty="0"/>
              <a:t>So it is said to be self referential structure.</a:t>
            </a:r>
          </a:p>
          <a:p>
            <a:r>
              <a:rPr lang="en-US" dirty="0"/>
              <a:t>We will use self referential structure for creating a node of the Single Linked List.</a:t>
            </a:r>
          </a:p>
          <a:p>
            <a:endParaRPr lang="en-US" dirty="0"/>
          </a:p>
          <a:p>
            <a:endParaRPr lang="en-US" dirty="0"/>
          </a:p>
          <a:p>
            <a:endParaRPr lang="en-US" dirty="0"/>
          </a:p>
          <a:p>
            <a:r>
              <a:rPr lang="en-US" dirty="0"/>
              <a:t>Node is the combination of two types, </a:t>
            </a:r>
          </a:p>
          <a:p>
            <a:r>
              <a:rPr lang="en-US" dirty="0"/>
              <a:t>Data part could be any data type , we use int type for simplicity purpose here.</a:t>
            </a:r>
          </a:p>
          <a:p>
            <a:endParaRPr lang="en-US" dirty="0"/>
          </a:p>
          <a:p>
            <a:endParaRPr lang="en-US" dirty="0"/>
          </a:p>
        </p:txBody>
      </p:sp>
      <p:sp>
        <p:nvSpPr>
          <p:cNvPr id="5" name="Slide Number Placeholder 4">
            <a:extLst>
              <a:ext uri="{FF2B5EF4-FFF2-40B4-BE49-F238E27FC236}">
                <a16:creationId xmlns:a16="http://schemas.microsoft.com/office/drawing/2014/main" id="{F6D542C7-315B-D61E-312E-574A1E2F7DE5}"/>
              </a:ext>
            </a:extLst>
          </p:cNvPr>
          <p:cNvSpPr>
            <a:spLocks noGrp="1"/>
          </p:cNvSpPr>
          <p:nvPr>
            <p:ph type="sldNum" sz="quarter" idx="12"/>
          </p:nvPr>
        </p:nvSpPr>
        <p:spPr/>
        <p:txBody>
          <a:bodyPr/>
          <a:lstStyle/>
          <a:p>
            <a:fld id="{D57F1E4F-1CFF-5643-939E-217C01CDF565}" type="slidenum">
              <a:rPr lang="en-US" smtClean="0"/>
              <a:pPr/>
              <a:t>39</a:t>
            </a:fld>
            <a:endParaRPr lang="en-US" dirty="0"/>
          </a:p>
        </p:txBody>
      </p:sp>
      <p:pic>
        <p:nvPicPr>
          <p:cNvPr id="7" name="Picture 6">
            <a:extLst>
              <a:ext uri="{FF2B5EF4-FFF2-40B4-BE49-F238E27FC236}">
                <a16:creationId xmlns:a16="http://schemas.microsoft.com/office/drawing/2014/main" id="{514923A7-22A3-2845-0E27-F48542051704}"/>
              </a:ext>
            </a:extLst>
          </p:cNvPr>
          <p:cNvPicPr>
            <a:picLocks noChangeAspect="1"/>
          </p:cNvPicPr>
          <p:nvPr/>
        </p:nvPicPr>
        <p:blipFill>
          <a:blip r:embed="rId2"/>
          <a:stretch>
            <a:fillRect/>
          </a:stretch>
        </p:blipFill>
        <p:spPr>
          <a:xfrm>
            <a:off x="1614206" y="1837483"/>
            <a:ext cx="2598645" cy="1318374"/>
          </a:xfrm>
          <a:prstGeom prst="rect">
            <a:avLst/>
          </a:prstGeom>
        </p:spPr>
      </p:pic>
      <p:pic>
        <p:nvPicPr>
          <p:cNvPr id="9" name="Picture 8">
            <a:extLst>
              <a:ext uri="{FF2B5EF4-FFF2-40B4-BE49-F238E27FC236}">
                <a16:creationId xmlns:a16="http://schemas.microsoft.com/office/drawing/2014/main" id="{A0453115-33F0-BF4E-9AB4-49CB39B827D0}"/>
              </a:ext>
            </a:extLst>
          </p:cNvPr>
          <p:cNvPicPr>
            <a:picLocks noChangeAspect="1"/>
          </p:cNvPicPr>
          <p:nvPr/>
        </p:nvPicPr>
        <p:blipFill>
          <a:blip r:embed="rId3"/>
          <a:stretch>
            <a:fillRect/>
          </a:stretch>
        </p:blipFill>
        <p:spPr>
          <a:xfrm>
            <a:off x="1928649" y="4589883"/>
            <a:ext cx="2453853" cy="1066892"/>
          </a:xfrm>
          <a:prstGeom prst="rect">
            <a:avLst/>
          </a:prstGeom>
        </p:spPr>
      </p:pic>
      <p:pic>
        <p:nvPicPr>
          <p:cNvPr id="11" name="Picture 10">
            <a:extLst>
              <a:ext uri="{FF2B5EF4-FFF2-40B4-BE49-F238E27FC236}">
                <a16:creationId xmlns:a16="http://schemas.microsoft.com/office/drawing/2014/main" id="{7AE6D97A-E8F1-F11E-A148-4BA34289A6EB}"/>
              </a:ext>
            </a:extLst>
          </p:cNvPr>
          <p:cNvPicPr>
            <a:picLocks noChangeAspect="1"/>
          </p:cNvPicPr>
          <p:nvPr/>
        </p:nvPicPr>
        <p:blipFill>
          <a:blip r:embed="rId4"/>
          <a:stretch>
            <a:fillRect/>
          </a:stretch>
        </p:blipFill>
        <p:spPr>
          <a:xfrm>
            <a:off x="5927796" y="4631934"/>
            <a:ext cx="2667231" cy="1066892"/>
          </a:xfrm>
          <a:prstGeom prst="rect">
            <a:avLst/>
          </a:prstGeom>
        </p:spPr>
      </p:pic>
      <p:pic>
        <p:nvPicPr>
          <p:cNvPr id="13" name="Picture 12">
            <a:extLst>
              <a:ext uri="{FF2B5EF4-FFF2-40B4-BE49-F238E27FC236}">
                <a16:creationId xmlns:a16="http://schemas.microsoft.com/office/drawing/2014/main" id="{B0E2E574-03F0-D7E0-8D4E-90096DE5BC96}"/>
              </a:ext>
            </a:extLst>
          </p:cNvPr>
          <p:cNvPicPr>
            <a:picLocks noChangeAspect="1"/>
          </p:cNvPicPr>
          <p:nvPr/>
        </p:nvPicPr>
        <p:blipFill>
          <a:blip r:embed="rId5"/>
          <a:stretch>
            <a:fillRect/>
          </a:stretch>
        </p:blipFill>
        <p:spPr>
          <a:xfrm>
            <a:off x="4360414" y="1730812"/>
            <a:ext cx="7237473" cy="1531715"/>
          </a:xfrm>
          <a:prstGeom prst="rect">
            <a:avLst/>
          </a:prstGeom>
        </p:spPr>
      </p:pic>
      <p:sp>
        <p:nvSpPr>
          <p:cNvPr id="6" name="Date Placeholder 5">
            <a:extLst>
              <a:ext uri="{FF2B5EF4-FFF2-40B4-BE49-F238E27FC236}">
                <a16:creationId xmlns:a16="http://schemas.microsoft.com/office/drawing/2014/main" id="{8F90212F-688E-CC52-AD9C-6FA9B492FE75}"/>
              </a:ext>
            </a:extLst>
          </p:cNvPr>
          <p:cNvSpPr>
            <a:spLocks noGrp="1"/>
          </p:cNvSpPr>
          <p:nvPr>
            <p:ph type="dt" sz="half" idx="10"/>
          </p:nvPr>
        </p:nvSpPr>
        <p:spPr/>
        <p:txBody>
          <a:bodyPr/>
          <a:lstStyle/>
          <a:p>
            <a:fld id="{221EF03B-3EAF-42F2-8856-0010FC27554F}" type="datetime1">
              <a:rPr lang="en-US" smtClean="0"/>
              <a:t>11/5/2023</a:t>
            </a:fld>
            <a:endParaRPr lang="en-US" dirty="0"/>
          </a:p>
        </p:txBody>
      </p:sp>
    </p:spTree>
    <p:extLst>
      <p:ext uri="{BB962C8B-B14F-4D97-AF65-F5344CB8AC3E}">
        <p14:creationId xmlns:p14="http://schemas.microsoft.com/office/powerpoint/2010/main" val="748566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A9D6C-971B-5F4F-68B6-5A3735C293DE}"/>
              </a:ext>
            </a:extLst>
          </p:cNvPr>
          <p:cNvSpPr>
            <a:spLocks noGrp="1"/>
          </p:cNvSpPr>
          <p:nvPr>
            <p:ph type="title"/>
          </p:nvPr>
        </p:nvSpPr>
        <p:spPr>
          <a:xfrm>
            <a:off x="2592925" y="624110"/>
            <a:ext cx="8911687" cy="657843"/>
          </a:xfrm>
        </p:spPr>
        <p:txBody>
          <a:bodyPr/>
          <a:lstStyle/>
          <a:p>
            <a:r>
              <a:rPr lang="en-US" dirty="0"/>
              <a:t>Disadvantages of array</a:t>
            </a:r>
          </a:p>
        </p:txBody>
      </p:sp>
      <p:sp>
        <p:nvSpPr>
          <p:cNvPr id="3" name="Content Placeholder 2">
            <a:extLst>
              <a:ext uri="{FF2B5EF4-FFF2-40B4-BE49-F238E27FC236}">
                <a16:creationId xmlns:a16="http://schemas.microsoft.com/office/drawing/2014/main" id="{94065BD1-39A5-D73A-97B0-90B83BAAB259}"/>
              </a:ext>
            </a:extLst>
          </p:cNvPr>
          <p:cNvSpPr>
            <a:spLocks noGrp="1"/>
          </p:cNvSpPr>
          <p:nvPr>
            <p:ph idx="1"/>
          </p:nvPr>
        </p:nvSpPr>
        <p:spPr>
          <a:xfrm>
            <a:off x="815788" y="1443317"/>
            <a:ext cx="10688824" cy="5057515"/>
          </a:xfrm>
        </p:spPr>
        <p:txBody>
          <a:bodyPr/>
          <a:lstStyle/>
          <a:p>
            <a:pPr>
              <a:buFont typeface="+mj-lt"/>
              <a:buAutoNum type="arabicPeriod"/>
            </a:pPr>
            <a:r>
              <a:rPr lang="en-US" sz="2000" b="1" i="0" dirty="0">
                <a:solidFill>
                  <a:srgbClr val="000000"/>
                </a:solidFill>
                <a:effectLst/>
                <a:latin typeface="inherit"/>
              </a:rPr>
              <a:t>Homogeneity: </a:t>
            </a:r>
            <a:r>
              <a:rPr lang="en-US" sz="2000" b="0" i="0" dirty="0">
                <a:solidFill>
                  <a:srgbClr val="000000"/>
                </a:solidFill>
                <a:effectLst/>
                <a:latin typeface="inherit"/>
              </a:rPr>
              <a:t>An array is made up of same data type. That is, in an integer array only integer values can be stored, while in a float array only floating value and character array can have only characters. Thus, no array can have values of two data types.</a:t>
            </a:r>
            <a:endParaRPr lang="en-US" sz="2000" b="1" i="0" dirty="0">
              <a:solidFill>
                <a:srgbClr val="464646"/>
              </a:solidFill>
              <a:effectLst/>
              <a:latin typeface="aktiv-grotesk"/>
            </a:endParaRPr>
          </a:p>
          <a:p>
            <a:pPr algn="l">
              <a:buFont typeface="+mj-lt"/>
              <a:buAutoNum type="arabicPeriod"/>
            </a:pPr>
            <a:r>
              <a:rPr lang="en-US" sz="2000" b="1" i="0" dirty="0">
                <a:solidFill>
                  <a:srgbClr val="464646"/>
                </a:solidFill>
                <a:effectLst/>
                <a:latin typeface="aktiv-grotesk"/>
              </a:rPr>
              <a:t>Fixed size</a:t>
            </a:r>
            <a:r>
              <a:rPr lang="en-US" sz="2000" dirty="0">
                <a:solidFill>
                  <a:srgbClr val="464646"/>
                </a:solidFill>
                <a:latin typeface="aktiv-grotesk"/>
              </a:rPr>
              <a:t>: </a:t>
            </a:r>
            <a:r>
              <a:rPr lang="en-US" sz="2000" b="0" i="0" dirty="0">
                <a:solidFill>
                  <a:srgbClr val="464646"/>
                </a:solidFill>
                <a:effectLst/>
                <a:latin typeface="aktiv-grotesk"/>
              </a:rPr>
              <a:t>Arrays are fixed, meaning that it cannot be changed once its size is determined at the time of declaration. This can be a major limitation if the size of the array needs to be flexible as per requirement.</a:t>
            </a:r>
          </a:p>
          <a:p>
            <a:pPr algn="l">
              <a:buFont typeface="+mj-lt"/>
              <a:buAutoNum type="arabicPeriod"/>
            </a:pPr>
            <a:r>
              <a:rPr lang="en-US" sz="2000" b="1" i="0" dirty="0">
                <a:solidFill>
                  <a:srgbClr val="464646"/>
                </a:solidFill>
                <a:effectLst/>
                <a:latin typeface="aktiv-grotesk"/>
              </a:rPr>
              <a:t>Lack of flexibility</a:t>
            </a:r>
            <a:r>
              <a:rPr lang="en-US" sz="2000" dirty="0">
                <a:solidFill>
                  <a:srgbClr val="464646"/>
                </a:solidFill>
                <a:latin typeface="aktiv-grotesk"/>
              </a:rPr>
              <a:t>: </a:t>
            </a:r>
            <a:r>
              <a:rPr lang="en-US" sz="2000" b="0" i="0" dirty="0">
                <a:solidFill>
                  <a:srgbClr val="464646"/>
                </a:solidFill>
                <a:effectLst/>
                <a:latin typeface="aktiv-grotesk"/>
              </a:rPr>
              <a:t>Arrays are static and cannot be dynamically re-sized. Once an array is declared, its size remains constant throughout the program's lifetime. This can lead to wasted memory if the array size is larger than what is needed or limited space if it needs to be bigger.</a:t>
            </a:r>
          </a:p>
          <a:p>
            <a:pPr algn="l">
              <a:buFont typeface="+mj-lt"/>
              <a:buAutoNum type="arabicPeriod"/>
            </a:pPr>
            <a:r>
              <a:rPr lang="en-US" sz="2000" b="1" i="0" dirty="0">
                <a:solidFill>
                  <a:srgbClr val="464646"/>
                </a:solidFill>
                <a:effectLst/>
                <a:latin typeface="aktiv-grotesk"/>
              </a:rPr>
              <a:t>Wasted memory</a:t>
            </a:r>
            <a:r>
              <a:rPr lang="en-US" sz="2000" dirty="0">
                <a:solidFill>
                  <a:srgbClr val="464646"/>
                </a:solidFill>
                <a:latin typeface="aktiv-grotesk"/>
              </a:rPr>
              <a:t>: </a:t>
            </a:r>
            <a:r>
              <a:rPr lang="en-US" sz="2000" b="0" i="0" dirty="0">
                <a:solidFill>
                  <a:srgbClr val="464646"/>
                </a:solidFill>
                <a:effectLst/>
                <a:latin typeface="aktiv-grotesk"/>
              </a:rPr>
              <a:t>When an array is declared, its size must be fixed and allocated at compile time. This means that all elements in the array need to be initialized even if they are not used. For instance, if you declare an array with a size of 10, but only need to use 5 elements at runtime; then 4 elements will remain unused and wasted.</a:t>
            </a:r>
          </a:p>
          <a:p>
            <a:pPr marL="0" indent="0">
              <a:buNone/>
            </a:pPr>
            <a:endParaRPr lang="en-US" dirty="0"/>
          </a:p>
        </p:txBody>
      </p:sp>
      <p:sp>
        <p:nvSpPr>
          <p:cNvPr id="5" name="Slide Number Placeholder 4">
            <a:extLst>
              <a:ext uri="{FF2B5EF4-FFF2-40B4-BE49-F238E27FC236}">
                <a16:creationId xmlns:a16="http://schemas.microsoft.com/office/drawing/2014/main" id="{98694140-DBA8-AD5A-53F1-8CAA49B938C1}"/>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
        <p:nvSpPr>
          <p:cNvPr id="7" name="TextBox 6">
            <a:extLst>
              <a:ext uri="{FF2B5EF4-FFF2-40B4-BE49-F238E27FC236}">
                <a16:creationId xmlns:a16="http://schemas.microsoft.com/office/drawing/2014/main" id="{6B9AD5CD-8105-FAFA-FE25-FBB254CA979D}"/>
              </a:ext>
            </a:extLst>
          </p:cNvPr>
          <p:cNvSpPr txBox="1"/>
          <p:nvPr/>
        </p:nvSpPr>
        <p:spPr>
          <a:xfrm>
            <a:off x="1084729" y="5910724"/>
            <a:ext cx="9377082" cy="646331"/>
          </a:xfrm>
          <a:prstGeom prst="rect">
            <a:avLst/>
          </a:prstGeom>
          <a:noFill/>
        </p:spPr>
        <p:txBody>
          <a:bodyPr wrap="square">
            <a:spAutoFit/>
          </a:bodyPr>
          <a:lstStyle/>
          <a:p>
            <a:r>
              <a:rPr lang="en-US" dirty="0">
                <a:hlinkClick r:id="rId2"/>
              </a:rPr>
              <a:t>https://www.geeksforgeeks.org/applications-advantages-and-disadvantages-of-array-data-structure/</a:t>
            </a:r>
            <a:r>
              <a:rPr lang="en-US" dirty="0"/>
              <a:t> </a:t>
            </a:r>
          </a:p>
        </p:txBody>
      </p:sp>
      <p:sp>
        <p:nvSpPr>
          <p:cNvPr id="4" name="Date Placeholder 3">
            <a:extLst>
              <a:ext uri="{FF2B5EF4-FFF2-40B4-BE49-F238E27FC236}">
                <a16:creationId xmlns:a16="http://schemas.microsoft.com/office/drawing/2014/main" id="{604A4C79-FDC8-34C5-9540-6BACB22301EB}"/>
              </a:ext>
            </a:extLst>
          </p:cNvPr>
          <p:cNvSpPr>
            <a:spLocks noGrp="1"/>
          </p:cNvSpPr>
          <p:nvPr>
            <p:ph type="dt" sz="half" idx="10"/>
          </p:nvPr>
        </p:nvSpPr>
        <p:spPr/>
        <p:txBody>
          <a:bodyPr/>
          <a:lstStyle/>
          <a:p>
            <a:fld id="{441FCF52-0784-4B65-8C3A-26DEF2145783}" type="datetime1">
              <a:rPr lang="en-US" smtClean="0"/>
              <a:t>11/5/2023</a:t>
            </a:fld>
            <a:endParaRPr lang="en-US" dirty="0"/>
          </a:p>
        </p:txBody>
      </p:sp>
    </p:spTree>
    <p:extLst>
      <p:ext uri="{BB962C8B-B14F-4D97-AF65-F5344CB8AC3E}">
        <p14:creationId xmlns:p14="http://schemas.microsoft.com/office/powerpoint/2010/main" val="24476684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3AD29-42D9-4914-4B2D-B4165D8B0DAC}"/>
              </a:ext>
            </a:extLst>
          </p:cNvPr>
          <p:cNvSpPr>
            <a:spLocks noGrp="1"/>
          </p:cNvSpPr>
          <p:nvPr>
            <p:ph type="title"/>
          </p:nvPr>
        </p:nvSpPr>
        <p:spPr>
          <a:xfrm>
            <a:off x="2592925" y="624110"/>
            <a:ext cx="8911687" cy="720596"/>
          </a:xfrm>
        </p:spPr>
        <p:txBody>
          <a:bodyPr/>
          <a:lstStyle/>
          <a:p>
            <a:endParaRPr lang="en-US" dirty="0"/>
          </a:p>
        </p:txBody>
      </p:sp>
      <p:sp>
        <p:nvSpPr>
          <p:cNvPr id="3" name="Content Placeholder 2">
            <a:extLst>
              <a:ext uri="{FF2B5EF4-FFF2-40B4-BE49-F238E27FC236}">
                <a16:creationId xmlns:a16="http://schemas.microsoft.com/office/drawing/2014/main" id="{6B86E573-6C15-A531-0EE7-DC8ABB2BB704}"/>
              </a:ext>
            </a:extLst>
          </p:cNvPr>
          <p:cNvSpPr>
            <a:spLocks noGrp="1"/>
          </p:cNvSpPr>
          <p:nvPr>
            <p:ph idx="1"/>
          </p:nvPr>
        </p:nvSpPr>
        <p:spPr>
          <a:xfrm>
            <a:off x="430306" y="1497105"/>
            <a:ext cx="11074306" cy="5003727"/>
          </a:xfrm>
        </p:spPr>
        <p:txBody>
          <a:bodyPr/>
          <a:lstStyle/>
          <a:p>
            <a:r>
              <a:rPr lang="en-US" dirty="0"/>
              <a:t>We could have multiple data members, but must be single  one pointer (link)</a:t>
            </a:r>
          </a:p>
        </p:txBody>
      </p:sp>
      <p:sp>
        <p:nvSpPr>
          <p:cNvPr id="5" name="Slide Number Placeholder 4">
            <a:extLst>
              <a:ext uri="{FF2B5EF4-FFF2-40B4-BE49-F238E27FC236}">
                <a16:creationId xmlns:a16="http://schemas.microsoft.com/office/drawing/2014/main" id="{C341B4FC-2AE1-1F22-FD46-48D0DC426507}"/>
              </a:ext>
            </a:extLst>
          </p:cNvPr>
          <p:cNvSpPr>
            <a:spLocks noGrp="1"/>
          </p:cNvSpPr>
          <p:nvPr>
            <p:ph type="sldNum" sz="quarter" idx="12"/>
          </p:nvPr>
        </p:nvSpPr>
        <p:spPr/>
        <p:txBody>
          <a:bodyPr/>
          <a:lstStyle/>
          <a:p>
            <a:fld id="{D57F1E4F-1CFF-5643-939E-217C01CDF565}" type="slidenum">
              <a:rPr lang="en-US" smtClean="0"/>
              <a:pPr/>
              <a:t>40</a:t>
            </a:fld>
            <a:endParaRPr lang="en-US" dirty="0"/>
          </a:p>
        </p:txBody>
      </p:sp>
      <p:pic>
        <p:nvPicPr>
          <p:cNvPr id="11" name="Picture 10">
            <a:extLst>
              <a:ext uri="{FF2B5EF4-FFF2-40B4-BE49-F238E27FC236}">
                <a16:creationId xmlns:a16="http://schemas.microsoft.com/office/drawing/2014/main" id="{B728485A-9A19-4CF0-C90C-56477D87FBC2}"/>
              </a:ext>
            </a:extLst>
          </p:cNvPr>
          <p:cNvPicPr>
            <a:picLocks noChangeAspect="1"/>
          </p:cNvPicPr>
          <p:nvPr/>
        </p:nvPicPr>
        <p:blipFill>
          <a:blip r:embed="rId2"/>
          <a:stretch>
            <a:fillRect/>
          </a:stretch>
        </p:blipFill>
        <p:spPr>
          <a:xfrm>
            <a:off x="1771068" y="2135302"/>
            <a:ext cx="3055885" cy="2103302"/>
          </a:xfrm>
          <a:prstGeom prst="rect">
            <a:avLst/>
          </a:prstGeom>
        </p:spPr>
      </p:pic>
      <p:sp>
        <p:nvSpPr>
          <p:cNvPr id="6" name="Date Placeholder 5">
            <a:extLst>
              <a:ext uri="{FF2B5EF4-FFF2-40B4-BE49-F238E27FC236}">
                <a16:creationId xmlns:a16="http://schemas.microsoft.com/office/drawing/2014/main" id="{04B1979C-14BE-35CE-898E-ACD71B9C8727}"/>
              </a:ext>
            </a:extLst>
          </p:cNvPr>
          <p:cNvSpPr>
            <a:spLocks noGrp="1"/>
          </p:cNvSpPr>
          <p:nvPr>
            <p:ph type="dt" sz="half" idx="10"/>
          </p:nvPr>
        </p:nvSpPr>
        <p:spPr/>
        <p:txBody>
          <a:bodyPr/>
          <a:lstStyle/>
          <a:p>
            <a:fld id="{4F234974-3C92-47A3-87FC-F8BF046B6288}" type="datetime1">
              <a:rPr lang="en-US" smtClean="0"/>
              <a:t>11/5/2023</a:t>
            </a:fld>
            <a:endParaRPr lang="en-US" dirty="0"/>
          </a:p>
        </p:txBody>
      </p:sp>
    </p:spTree>
    <p:extLst>
      <p:ext uri="{BB962C8B-B14F-4D97-AF65-F5344CB8AC3E}">
        <p14:creationId xmlns:p14="http://schemas.microsoft.com/office/powerpoint/2010/main" val="3135080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BA2A6-751D-A31D-36AB-A696B12EEA07}"/>
              </a:ext>
            </a:extLst>
          </p:cNvPr>
          <p:cNvSpPr>
            <a:spLocks noGrp="1"/>
          </p:cNvSpPr>
          <p:nvPr>
            <p:ph type="title"/>
          </p:nvPr>
        </p:nvSpPr>
        <p:spPr>
          <a:xfrm>
            <a:off x="2592925" y="624110"/>
            <a:ext cx="8911687" cy="785590"/>
          </a:xfrm>
        </p:spPr>
        <p:txBody>
          <a:bodyPr/>
          <a:lstStyle/>
          <a:p>
            <a:r>
              <a:rPr lang="en-US" dirty="0"/>
              <a:t>Storing data in a node</a:t>
            </a:r>
          </a:p>
        </p:txBody>
      </p:sp>
      <p:pic>
        <p:nvPicPr>
          <p:cNvPr id="7" name="Content Placeholder 6">
            <a:extLst>
              <a:ext uri="{FF2B5EF4-FFF2-40B4-BE49-F238E27FC236}">
                <a16:creationId xmlns:a16="http://schemas.microsoft.com/office/drawing/2014/main" id="{F99E87C3-11FE-D8BE-2CA5-4FCA67E4BFE7}"/>
              </a:ext>
            </a:extLst>
          </p:cNvPr>
          <p:cNvPicPr>
            <a:picLocks noGrp="1" noChangeAspect="1"/>
          </p:cNvPicPr>
          <p:nvPr>
            <p:ph idx="1"/>
          </p:nvPr>
        </p:nvPicPr>
        <p:blipFill>
          <a:blip r:embed="rId2"/>
          <a:stretch>
            <a:fillRect/>
          </a:stretch>
        </p:blipFill>
        <p:spPr>
          <a:xfrm>
            <a:off x="687388" y="1409699"/>
            <a:ext cx="5408612" cy="4905376"/>
          </a:xfrm>
          <a:ln>
            <a:solidFill>
              <a:schemeClr val="accent1"/>
            </a:solidFill>
          </a:ln>
        </p:spPr>
      </p:pic>
      <p:sp>
        <p:nvSpPr>
          <p:cNvPr id="5" name="Slide Number Placeholder 4">
            <a:extLst>
              <a:ext uri="{FF2B5EF4-FFF2-40B4-BE49-F238E27FC236}">
                <a16:creationId xmlns:a16="http://schemas.microsoft.com/office/drawing/2014/main" id="{116E72E6-EC1C-5ABA-C3A1-09649F264111}"/>
              </a:ext>
            </a:extLst>
          </p:cNvPr>
          <p:cNvSpPr>
            <a:spLocks noGrp="1"/>
          </p:cNvSpPr>
          <p:nvPr>
            <p:ph type="sldNum" sz="quarter" idx="12"/>
          </p:nvPr>
        </p:nvSpPr>
        <p:spPr/>
        <p:txBody>
          <a:bodyPr/>
          <a:lstStyle/>
          <a:p>
            <a:fld id="{D57F1E4F-1CFF-5643-939E-217C01CDF565}" type="slidenum">
              <a:rPr lang="en-US" smtClean="0"/>
              <a:pPr/>
              <a:t>41</a:t>
            </a:fld>
            <a:endParaRPr lang="en-US" dirty="0"/>
          </a:p>
        </p:txBody>
      </p:sp>
      <p:pic>
        <p:nvPicPr>
          <p:cNvPr id="9" name="Picture 8">
            <a:extLst>
              <a:ext uri="{FF2B5EF4-FFF2-40B4-BE49-F238E27FC236}">
                <a16:creationId xmlns:a16="http://schemas.microsoft.com/office/drawing/2014/main" id="{CDD689DF-C55A-429A-5950-9743562489AD}"/>
              </a:ext>
            </a:extLst>
          </p:cNvPr>
          <p:cNvPicPr>
            <a:picLocks noChangeAspect="1"/>
          </p:cNvPicPr>
          <p:nvPr/>
        </p:nvPicPr>
        <p:blipFill>
          <a:blip r:embed="rId3"/>
          <a:stretch>
            <a:fillRect/>
          </a:stretch>
        </p:blipFill>
        <p:spPr>
          <a:xfrm>
            <a:off x="6210300" y="1409699"/>
            <a:ext cx="5799189" cy="4824191"/>
          </a:xfrm>
          <a:prstGeom prst="rect">
            <a:avLst/>
          </a:prstGeom>
          <a:ln>
            <a:solidFill>
              <a:schemeClr val="accent1"/>
            </a:solidFill>
          </a:ln>
        </p:spPr>
      </p:pic>
      <p:sp>
        <p:nvSpPr>
          <p:cNvPr id="3" name="Date Placeholder 2">
            <a:extLst>
              <a:ext uri="{FF2B5EF4-FFF2-40B4-BE49-F238E27FC236}">
                <a16:creationId xmlns:a16="http://schemas.microsoft.com/office/drawing/2014/main" id="{ABC221FE-C3C0-A86B-A937-4A34672A9260}"/>
              </a:ext>
            </a:extLst>
          </p:cNvPr>
          <p:cNvSpPr>
            <a:spLocks noGrp="1"/>
          </p:cNvSpPr>
          <p:nvPr>
            <p:ph type="dt" sz="half" idx="10"/>
          </p:nvPr>
        </p:nvSpPr>
        <p:spPr/>
        <p:txBody>
          <a:bodyPr/>
          <a:lstStyle/>
          <a:p>
            <a:fld id="{6867DCA3-056D-4220-84FF-BCF64F729BD1}" type="datetime1">
              <a:rPr lang="en-US" smtClean="0"/>
              <a:t>11/5/2023</a:t>
            </a:fld>
            <a:endParaRPr lang="en-US" dirty="0"/>
          </a:p>
        </p:txBody>
      </p:sp>
    </p:spTree>
    <p:extLst>
      <p:ext uri="{BB962C8B-B14F-4D97-AF65-F5344CB8AC3E}">
        <p14:creationId xmlns:p14="http://schemas.microsoft.com/office/powerpoint/2010/main" val="30035225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771525" y="1257300"/>
            <a:ext cx="10525126" cy="5600699"/>
          </a:xfrm>
          <a:prstGeom prst="rect">
            <a:avLst/>
          </a:prstGeom>
        </p:spPr>
      </p:pic>
      <p:sp>
        <p:nvSpPr>
          <p:cNvPr id="3" name="Slide Number Placeholder 2">
            <a:extLst>
              <a:ext uri="{FF2B5EF4-FFF2-40B4-BE49-F238E27FC236}">
                <a16:creationId xmlns:a16="http://schemas.microsoft.com/office/drawing/2014/main" id="{71074E57-E093-5192-C505-7A75BAE6D31F}"/>
              </a:ext>
            </a:extLst>
          </p:cNvPr>
          <p:cNvSpPr>
            <a:spLocks noGrp="1"/>
          </p:cNvSpPr>
          <p:nvPr>
            <p:ph type="sldNum" sz="quarter" idx="12"/>
          </p:nvPr>
        </p:nvSpPr>
        <p:spPr/>
        <p:txBody>
          <a:bodyPr/>
          <a:lstStyle/>
          <a:p>
            <a:fld id="{D57F1E4F-1CFF-5643-939E-217C01CDF565}" type="slidenum">
              <a:rPr lang="en-US" smtClean="0"/>
              <a:pPr/>
              <a:t>42</a:t>
            </a:fld>
            <a:endParaRPr lang="en-US" dirty="0"/>
          </a:p>
        </p:txBody>
      </p:sp>
      <p:sp>
        <p:nvSpPr>
          <p:cNvPr id="4" name="Date Placeholder 3">
            <a:extLst>
              <a:ext uri="{FF2B5EF4-FFF2-40B4-BE49-F238E27FC236}">
                <a16:creationId xmlns:a16="http://schemas.microsoft.com/office/drawing/2014/main" id="{CA8CC5DB-5695-F5A7-6C3D-A29BD18D39A9}"/>
              </a:ext>
            </a:extLst>
          </p:cNvPr>
          <p:cNvSpPr>
            <a:spLocks noGrp="1"/>
          </p:cNvSpPr>
          <p:nvPr>
            <p:ph type="dt" sz="half" idx="10"/>
          </p:nvPr>
        </p:nvSpPr>
        <p:spPr/>
        <p:txBody>
          <a:bodyPr/>
          <a:lstStyle/>
          <a:p>
            <a:fld id="{744CCCE2-C78C-45D9-BB0F-3469092C91A7}" type="datetime1">
              <a:rPr lang="en-US" smtClean="0"/>
              <a:t>11/5/2023</a:t>
            </a:fld>
            <a:endParaRPr lang="en-US" dirty="0"/>
          </a:p>
        </p:txBody>
      </p:sp>
    </p:spTree>
    <p:extLst>
      <p:ext uri="{BB962C8B-B14F-4D97-AF65-F5344CB8AC3E}">
        <p14:creationId xmlns:p14="http://schemas.microsoft.com/office/powerpoint/2010/main" val="16055136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866774" y="1238250"/>
            <a:ext cx="11049001" cy="5332879"/>
          </a:xfrm>
          <a:prstGeom prst="rect">
            <a:avLst/>
          </a:prstGeom>
        </p:spPr>
      </p:pic>
      <p:sp>
        <p:nvSpPr>
          <p:cNvPr id="3" name="Slide Number Placeholder 2">
            <a:extLst>
              <a:ext uri="{FF2B5EF4-FFF2-40B4-BE49-F238E27FC236}">
                <a16:creationId xmlns:a16="http://schemas.microsoft.com/office/drawing/2014/main" id="{F49832B9-1973-9863-5624-C238EE4930CD}"/>
              </a:ext>
            </a:extLst>
          </p:cNvPr>
          <p:cNvSpPr>
            <a:spLocks noGrp="1"/>
          </p:cNvSpPr>
          <p:nvPr>
            <p:ph type="sldNum" sz="quarter" idx="12"/>
          </p:nvPr>
        </p:nvSpPr>
        <p:spPr/>
        <p:txBody>
          <a:bodyPr/>
          <a:lstStyle/>
          <a:p>
            <a:fld id="{D57F1E4F-1CFF-5643-939E-217C01CDF565}" type="slidenum">
              <a:rPr lang="en-US" smtClean="0"/>
              <a:pPr/>
              <a:t>43</a:t>
            </a:fld>
            <a:endParaRPr lang="en-US" dirty="0"/>
          </a:p>
        </p:txBody>
      </p:sp>
      <p:sp>
        <p:nvSpPr>
          <p:cNvPr id="4" name="Date Placeholder 3">
            <a:extLst>
              <a:ext uri="{FF2B5EF4-FFF2-40B4-BE49-F238E27FC236}">
                <a16:creationId xmlns:a16="http://schemas.microsoft.com/office/drawing/2014/main" id="{209EB8DC-03E7-C0EB-73D4-67D182CBF79C}"/>
              </a:ext>
            </a:extLst>
          </p:cNvPr>
          <p:cNvSpPr>
            <a:spLocks noGrp="1"/>
          </p:cNvSpPr>
          <p:nvPr>
            <p:ph type="dt" sz="half" idx="10"/>
          </p:nvPr>
        </p:nvSpPr>
        <p:spPr/>
        <p:txBody>
          <a:bodyPr/>
          <a:lstStyle/>
          <a:p>
            <a:fld id="{92AEDE79-2B2B-4705-A6CC-1AE837BAD4D6}" type="datetime1">
              <a:rPr lang="en-US" smtClean="0"/>
              <a:t>11/5/2023</a:t>
            </a:fld>
            <a:endParaRPr lang="en-US" dirty="0"/>
          </a:p>
        </p:txBody>
      </p:sp>
    </p:spTree>
    <p:extLst>
      <p:ext uri="{BB962C8B-B14F-4D97-AF65-F5344CB8AC3E}">
        <p14:creationId xmlns:p14="http://schemas.microsoft.com/office/powerpoint/2010/main" val="502822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495300" y="1247774"/>
            <a:ext cx="11325225" cy="5253059"/>
          </a:xfrm>
          <a:prstGeom prst="rect">
            <a:avLst/>
          </a:prstGeom>
        </p:spPr>
      </p:pic>
      <p:sp>
        <p:nvSpPr>
          <p:cNvPr id="3" name="Slide Number Placeholder 2">
            <a:extLst>
              <a:ext uri="{FF2B5EF4-FFF2-40B4-BE49-F238E27FC236}">
                <a16:creationId xmlns:a16="http://schemas.microsoft.com/office/drawing/2014/main" id="{A17BC079-14E2-DF2B-EDAE-EFF53BB66E7E}"/>
              </a:ext>
            </a:extLst>
          </p:cNvPr>
          <p:cNvSpPr>
            <a:spLocks noGrp="1"/>
          </p:cNvSpPr>
          <p:nvPr>
            <p:ph type="sldNum" sz="quarter" idx="12"/>
          </p:nvPr>
        </p:nvSpPr>
        <p:spPr/>
        <p:txBody>
          <a:bodyPr/>
          <a:lstStyle/>
          <a:p>
            <a:fld id="{D57F1E4F-1CFF-5643-939E-217C01CDF565}" type="slidenum">
              <a:rPr lang="en-US" smtClean="0"/>
              <a:pPr/>
              <a:t>44</a:t>
            </a:fld>
            <a:endParaRPr lang="en-US" dirty="0"/>
          </a:p>
        </p:txBody>
      </p:sp>
      <p:sp>
        <p:nvSpPr>
          <p:cNvPr id="4" name="Date Placeholder 3">
            <a:extLst>
              <a:ext uri="{FF2B5EF4-FFF2-40B4-BE49-F238E27FC236}">
                <a16:creationId xmlns:a16="http://schemas.microsoft.com/office/drawing/2014/main" id="{2C8B82FB-84B8-4307-7283-E2919526E53C}"/>
              </a:ext>
            </a:extLst>
          </p:cNvPr>
          <p:cNvSpPr>
            <a:spLocks noGrp="1"/>
          </p:cNvSpPr>
          <p:nvPr>
            <p:ph type="dt" sz="half" idx="10"/>
          </p:nvPr>
        </p:nvSpPr>
        <p:spPr/>
        <p:txBody>
          <a:bodyPr/>
          <a:lstStyle/>
          <a:p>
            <a:fld id="{E1550C17-3D74-4CAA-AAF8-DD15CC77C0CA}" type="datetime1">
              <a:rPr lang="en-US" smtClean="0"/>
              <a:t>11/5/2023</a:t>
            </a:fld>
            <a:endParaRPr lang="en-US" dirty="0"/>
          </a:p>
        </p:txBody>
      </p:sp>
    </p:spTree>
    <p:extLst>
      <p:ext uri="{BB962C8B-B14F-4D97-AF65-F5344CB8AC3E}">
        <p14:creationId xmlns:p14="http://schemas.microsoft.com/office/powerpoint/2010/main" val="29429223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684105" y="1276350"/>
            <a:ext cx="10763250" cy="5581650"/>
          </a:xfrm>
          <a:prstGeom prst="rect">
            <a:avLst/>
          </a:prstGeom>
        </p:spPr>
      </p:pic>
      <p:sp>
        <p:nvSpPr>
          <p:cNvPr id="3" name="Slide Number Placeholder 2">
            <a:extLst>
              <a:ext uri="{FF2B5EF4-FFF2-40B4-BE49-F238E27FC236}">
                <a16:creationId xmlns:a16="http://schemas.microsoft.com/office/drawing/2014/main" id="{C1D186EC-F5FE-A392-951D-DD074B997BF2}"/>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
        <p:nvSpPr>
          <p:cNvPr id="4" name="Date Placeholder 3">
            <a:extLst>
              <a:ext uri="{FF2B5EF4-FFF2-40B4-BE49-F238E27FC236}">
                <a16:creationId xmlns:a16="http://schemas.microsoft.com/office/drawing/2014/main" id="{0FE7EA8B-3CDF-1E40-2A70-022672D0065C}"/>
              </a:ext>
            </a:extLst>
          </p:cNvPr>
          <p:cNvSpPr>
            <a:spLocks noGrp="1"/>
          </p:cNvSpPr>
          <p:nvPr>
            <p:ph type="dt" sz="half" idx="10"/>
          </p:nvPr>
        </p:nvSpPr>
        <p:spPr/>
        <p:txBody>
          <a:bodyPr/>
          <a:lstStyle/>
          <a:p>
            <a:fld id="{FC57FC6A-0580-4598-82F0-9C79EA7D01BB}" type="datetime1">
              <a:rPr lang="en-US" smtClean="0"/>
              <a:t>11/5/2023</a:t>
            </a:fld>
            <a:endParaRPr lang="en-US" dirty="0"/>
          </a:p>
        </p:txBody>
      </p:sp>
    </p:spTree>
    <p:extLst>
      <p:ext uri="{BB962C8B-B14F-4D97-AF65-F5344CB8AC3E}">
        <p14:creationId xmlns:p14="http://schemas.microsoft.com/office/powerpoint/2010/main" val="2246416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3689D2-D742-1F33-FFA8-872DBB7DD390}"/>
              </a:ext>
            </a:extLst>
          </p:cNvPr>
          <p:cNvSpPr>
            <a:spLocks noGrp="1"/>
          </p:cNvSpPr>
          <p:nvPr>
            <p:ph type="title"/>
          </p:nvPr>
        </p:nvSpPr>
        <p:spPr/>
        <p:txBody>
          <a:bodyPr/>
          <a:lstStyle/>
          <a:p>
            <a:r>
              <a:rPr lang="en-US" dirty="0"/>
              <a:t>Linked List Implementation in C++</a:t>
            </a:r>
          </a:p>
        </p:txBody>
      </p:sp>
      <p:sp>
        <p:nvSpPr>
          <p:cNvPr id="12" name="Content Placeholder 11">
            <a:extLst>
              <a:ext uri="{FF2B5EF4-FFF2-40B4-BE49-F238E27FC236}">
                <a16:creationId xmlns:a16="http://schemas.microsoft.com/office/drawing/2014/main" id="{5B693053-B6B0-B5E2-06DE-CE9ACB53F1A5}"/>
              </a:ext>
            </a:extLst>
          </p:cNvPr>
          <p:cNvSpPr>
            <a:spLocks noGrp="1"/>
          </p:cNvSpPr>
          <p:nvPr>
            <p:ph sz="half" idx="1"/>
          </p:nvPr>
        </p:nvSpPr>
        <p:spPr>
          <a:xfrm>
            <a:off x="687389" y="1366887"/>
            <a:ext cx="7891003" cy="5231876"/>
          </a:xfrm>
        </p:spPr>
        <p:txBody>
          <a:bodyPr>
            <a:normAutofit/>
          </a:bodyPr>
          <a:lstStyle/>
          <a:p>
            <a:pPr marL="0" indent="0">
              <a:buNone/>
            </a:pPr>
            <a:r>
              <a:rPr lang="en-US" dirty="0">
                <a:solidFill>
                  <a:srgbClr val="0070C0"/>
                </a:solidFill>
              </a:rPr>
              <a:t>Struct node{</a:t>
            </a:r>
          </a:p>
          <a:p>
            <a:pPr marL="0" indent="0">
              <a:buNone/>
            </a:pPr>
            <a:r>
              <a:rPr lang="en-US" dirty="0">
                <a:solidFill>
                  <a:srgbClr val="0070C0"/>
                </a:solidFill>
              </a:rPr>
              <a:t>Int data;</a:t>
            </a:r>
          </a:p>
          <a:p>
            <a:pPr marL="0" indent="0">
              <a:buNone/>
            </a:pPr>
            <a:r>
              <a:rPr lang="en-US" dirty="0">
                <a:solidFill>
                  <a:srgbClr val="0070C0"/>
                </a:solidFill>
              </a:rPr>
              <a:t>node*next;</a:t>
            </a:r>
          </a:p>
          <a:p>
            <a:pPr marL="0" indent="0">
              <a:buNone/>
            </a:pPr>
            <a:r>
              <a:rPr lang="en-US" dirty="0">
                <a:solidFill>
                  <a:srgbClr val="0070C0"/>
                </a:solidFill>
              </a:rPr>
              <a:t>};</a:t>
            </a:r>
          </a:p>
          <a:p>
            <a:pPr marL="0" indent="0">
              <a:buNone/>
            </a:pPr>
            <a:r>
              <a:rPr lang="en-US" dirty="0">
                <a:solidFill>
                  <a:srgbClr val="0070C0"/>
                </a:solidFill>
              </a:rPr>
              <a:t>To traverse the list we need to point the first node as head.</a:t>
            </a:r>
          </a:p>
          <a:p>
            <a:pPr marL="0" indent="0">
              <a:buNone/>
            </a:pPr>
            <a:r>
              <a:rPr lang="en-US" dirty="0">
                <a:solidFill>
                  <a:srgbClr val="0070C0"/>
                </a:solidFill>
              </a:rPr>
              <a:t>node*head=NULL;//shows list is empty</a:t>
            </a:r>
          </a:p>
          <a:p>
            <a:pPr>
              <a:buAutoNum type="arabicPeriod"/>
            </a:pPr>
            <a:r>
              <a:rPr lang="en-US" b="0" i="0" dirty="0">
                <a:effectLst/>
                <a:latin typeface="euclid_circular_a"/>
              </a:rPr>
              <a:t>Allocate memory for new node</a:t>
            </a:r>
          </a:p>
          <a:p>
            <a:pPr>
              <a:buFont typeface="Wingdings" panose="05000000000000000000" pitchFamily="2" charset="2"/>
              <a:buChar char="v"/>
            </a:pPr>
            <a:r>
              <a:rPr lang="en-US" dirty="0">
                <a:latin typeface="euclid_circular_a"/>
              </a:rPr>
              <a:t>struct node *temp= malloc(</a:t>
            </a:r>
            <a:r>
              <a:rPr lang="en-US" dirty="0" err="1">
                <a:latin typeface="euclid_circular_a"/>
              </a:rPr>
              <a:t>sizeof</a:t>
            </a:r>
            <a:r>
              <a:rPr lang="en-US" dirty="0">
                <a:latin typeface="euclid_circular_a"/>
              </a:rPr>
              <a:t>(struct node));// if you are using c language</a:t>
            </a:r>
          </a:p>
          <a:p>
            <a:pPr>
              <a:buFont typeface="Wingdings" panose="05000000000000000000" pitchFamily="2" charset="2"/>
              <a:buChar char="v"/>
            </a:pPr>
            <a:r>
              <a:rPr lang="en-US" b="0" i="0" dirty="0">
                <a:effectLst/>
                <a:latin typeface="euclid_circular_a"/>
              </a:rPr>
              <a:t>Node*temp=</a:t>
            </a:r>
            <a:r>
              <a:rPr lang="en-US" b="0" i="0" dirty="0">
                <a:solidFill>
                  <a:srgbClr val="0070C0"/>
                </a:solidFill>
                <a:effectLst/>
                <a:latin typeface="euclid_circular_a"/>
              </a:rPr>
              <a:t>new</a:t>
            </a:r>
            <a:r>
              <a:rPr lang="en-US" b="0" i="0" dirty="0">
                <a:effectLst/>
                <a:latin typeface="euclid_circular_a"/>
              </a:rPr>
              <a:t> node();// if it is </a:t>
            </a:r>
            <a:r>
              <a:rPr lang="en-US" b="0" i="0" dirty="0" err="1">
                <a:effectLst/>
                <a:latin typeface="euclid_circular_a"/>
              </a:rPr>
              <a:t>c++</a:t>
            </a:r>
            <a:endParaRPr lang="en-US" b="0" i="0" dirty="0">
              <a:effectLst/>
              <a:latin typeface="euclid_circular_a"/>
            </a:endParaRPr>
          </a:p>
          <a:p>
            <a:pPr marL="0" indent="0">
              <a:buNone/>
            </a:pPr>
            <a:r>
              <a:rPr lang="en-US" dirty="0">
                <a:latin typeface="euclid_circular_a"/>
              </a:rPr>
              <a:t>2. </a:t>
            </a:r>
            <a:r>
              <a:rPr lang="en-US" b="0" i="0" dirty="0">
                <a:effectLst/>
                <a:latin typeface="euclid_circular_a"/>
              </a:rPr>
              <a:t>Store data</a:t>
            </a:r>
          </a:p>
          <a:p>
            <a:pPr lvl="1">
              <a:buBlip>
                <a:blip r:embed="rId2"/>
              </a:buBlip>
            </a:pPr>
            <a:r>
              <a:rPr lang="en-US" dirty="0">
                <a:latin typeface="euclid_circular_a"/>
              </a:rPr>
              <a:t>(*temp).data=2;</a:t>
            </a:r>
          </a:p>
          <a:p>
            <a:pPr lvl="1">
              <a:buBlip>
                <a:blip r:embed="rId2"/>
              </a:buBlip>
            </a:pPr>
            <a:r>
              <a:rPr lang="en-US" b="0" i="0" dirty="0">
                <a:effectLst/>
                <a:latin typeface="euclid_circular_a"/>
              </a:rPr>
              <a:t>(*temp).next=NULL;        or</a:t>
            </a:r>
          </a:p>
          <a:p>
            <a:pPr lvl="1">
              <a:buBlip>
                <a:blip r:embed="rId2"/>
              </a:buBlip>
            </a:pPr>
            <a:r>
              <a:rPr lang="en-US" dirty="0">
                <a:latin typeface="euclid_circular_a"/>
              </a:rPr>
              <a:t>head=temp;</a:t>
            </a:r>
            <a:endParaRPr lang="en-US" b="0" i="0" dirty="0">
              <a:effectLst/>
              <a:latin typeface="euclid_circular_a"/>
            </a:endParaRPr>
          </a:p>
          <a:p>
            <a:pPr marL="0" indent="0">
              <a:buNone/>
            </a:pPr>
            <a:endParaRPr lang="en-US" b="0" i="0" dirty="0">
              <a:effectLst/>
              <a:latin typeface="euclid_circular_a"/>
            </a:endParaRPr>
          </a:p>
          <a:p>
            <a:pPr marL="0" indent="0">
              <a:buNone/>
            </a:pPr>
            <a:endParaRPr lang="en-US" dirty="0">
              <a:solidFill>
                <a:srgbClr val="0070C0"/>
              </a:solidFill>
            </a:endParaRPr>
          </a:p>
          <a:p>
            <a:pPr marL="0" indent="0">
              <a:buNone/>
            </a:pPr>
            <a:endParaRPr lang="en-US" dirty="0">
              <a:solidFill>
                <a:srgbClr val="0070C0"/>
              </a:solidFill>
            </a:endParaRPr>
          </a:p>
          <a:p>
            <a:pPr marL="0" indent="0">
              <a:buNone/>
            </a:pPr>
            <a:endParaRPr lang="en-US" dirty="0">
              <a:solidFill>
                <a:srgbClr val="0070C0"/>
              </a:solidFill>
            </a:endParaRPr>
          </a:p>
        </p:txBody>
      </p:sp>
      <p:sp>
        <p:nvSpPr>
          <p:cNvPr id="2" name="Date Placeholder 1">
            <a:extLst>
              <a:ext uri="{FF2B5EF4-FFF2-40B4-BE49-F238E27FC236}">
                <a16:creationId xmlns:a16="http://schemas.microsoft.com/office/drawing/2014/main" id="{F0D4D69B-989D-6BFF-7F8D-376E02B943D6}"/>
              </a:ext>
            </a:extLst>
          </p:cNvPr>
          <p:cNvSpPr>
            <a:spLocks noGrp="1"/>
          </p:cNvSpPr>
          <p:nvPr>
            <p:ph type="dt" sz="half" idx="10"/>
          </p:nvPr>
        </p:nvSpPr>
        <p:spPr/>
        <p:txBody>
          <a:bodyPr/>
          <a:lstStyle/>
          <a:p>
            <a:fld id="{22528F47-C033-4E90-9275-2A05F849A719}" type="datetime1">
              <a:rPr lang="en-US" smtClean="0"/>
              <a:t>11/5/2023</a:t>
            </a:fld>
            <a:endParaRPr lang="en-US" dirty="0"/>
          </a:p>
        </p:txBody>
      </p:sp>
      <p:sp>
        <p:nvSpPr>
          <p:cNvPr id="3" name="Slide Number Placeholder 2">
            <a:extLst>
              <a:ext uri="{FF2B5EF4-FFF2-40B4-BE49-F238E27FC236}">
                <a16:creationId xmlns:a16="http://schemas.microsoft.com/office/drawing/2014/main" id="{8630611E-A012-965A-DD2C-3B7B8F49731A}"/>
              </a:ext>
            </a:extLst>
          </p:cNvPr>
          <p:cNvSpPr>
            <a:spLocks noGrp="1"/>
          </p:cNvSpPr>
          <p:nvPr>
            <p:ph type="sldNum" sz="quarter" idx="12"/>
          </p:nvPr>
        </p:nvSpPr>
        <p:spPr/>
        <p:txBody>
          <a:bodyPr/>
          <a:lstStyle/>
          <a:p>
            <a:fld id="{D57F1E4F-1CFF-5643-939E-217C01CDF565}" type="slidenum">
              <a:rPr lang="en-US" smtClean="0"/>
              <a:pPr/>
              <a:t>46</a:t>
            </a:fld>
            <a:endParaRPr lang="en-US" dirty="0"/>
          </a:p>
        </p:txBody>
      </p:sp>
      <p:pic>
        <p:nvPicPr>
          <p:cNvPr id="9" name="Picture 8">
            <a:extLst>
              <a:ext uri="{FF2B5EF4-FFF2-40B4-BE49-F238E27FC236}">
                <a16:creationId xmlns:a16="http://schemas.microsoft.com/office/drawing/2014/main" id="{6A4D25C7-90B9-9BCB-4D7D-E8A7E2CBFC09}"/>
              </a:ext>
            </a:extLst>
          </p:cNvPr>
          <p:cNvPicPr>
            <a:picLocks noChangeAspect="1"/>
          </p:cNvPicPr>
          <p:nvPr/>
        </p:nvPicPr>
        <p:blipFill rotWithShape="1">
          <a:blip r:embed="rId3"/>
          <a:srcRect l="31033"/>
          <a:stretch/>
        </p:blipFill>
        <p:spPr>
          <a:xfrm>
            <a:off x="7337970" y="1494780"/>
            <a:ext cx="4522211" cy="2344440"/>
          </a:xfrm>
          <a:prstGeom prst="rect">
            <a:avLst/>
          </a:prstGeom>
        </p:spPr>
      </p:pic>
      <p:grpSp>
        <p:nvGrpSpPr>
          <p:cNvPr id="17" name="Group 16">
            <a:extLst>
              <a:ext uri="{FF2B5EF4-FFF2-40B4-BE49-F238E27FC236}">
                <a16:creationId xmlns:a16="http://schemas.microsoft.com/office/drawing/2014/main" id="{07BB2E44-798A-0B3A-D1A5-6BB81ADAFD50}"/>
              </a:ext>
            </a:extLst>
          </p:cNvPr>
          <p:cNvGrpSpPr/>
          <p:nvPr/>
        </p:nvGrpSpPr>
        <p:grpSpPr>
          <a:xfrm>
            <a:off x="5285502" y="3429000"/>
            <a:ext cx="1087505" cy="501344"/>
            <a:chOff x="5285502" y="3429000"/>
            <a:chExt cx="1087505" cy="501344"/>
          </a:xfrm>
        </p:grpSpPr>
        <p:sp>
          <p:nvSpPr>
            <p:cNvPr id="14" name="Rectangle: Rounded Corners 13">
              <a:extLst>
                <a:ext uri="{FF2B5EF4-FFF2-40B4-BE49-F238E27FC236}">
                  <a16:creationId xmlns:a16="http://schemas.microsoft.com/office/drawing/2014/main" id="{0C3DEA29-9B74-AE2C-B677-96D973A6937E}"/>
                </a:ext>
              </a:extLst>
            </p:cNvPr>
            <p:cNvSpPr/>
            <p:nvPr/>
          </p:nvSpPr>
          <p:spPr>
            <a:xfrm>
              <a:off x="5285502" y="3676128"/>
              <a:ext cx="1087505" cy="25421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NULL</a:t>
              </a:r>
            </a:p>
          </p:txBody>
        </p:sp>
        <p:sp>
          <p:nvSpPr>
            <p:cNvPr id="15" name="Rectangle: Rounded Corners 14">
              <a:extLst>
                <a:ext uri="{FF2B5EF4-FFF2-40B4-BE49-F238E27FC236}">
                  <a16:creationId xmlns:a16="http://schemas.microsoft.com/office/drawing/2014/main" id="{5C3D12F5-70BC-2D92-8FF2-5285ED013B94}"/>
                </a:ext>
              </a:extLst>
            </p:cNvPr>
            <p:cNvSpPr/>
            <p:nvPr/>
          </p:nvSpPr>
          <p:spPr>
            <a:xfrm>
              <a:off x="5341575" y="3429000"/>
              <a:ext cx="829559" cy="1602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head</a:t>
              </a:r>
            </a:p>
          </p:txBody>
        </p:sp>
      </p:grpSp>
      <p:sp>
        <p:nvSpPr>
          <p:cNvPr id="18" name="Right Brace 17">
            <a:extLst>
              <a:ext uri="{FF2B5EF4-FFF2-40B4-BE49-F238E27FC236}">
                <a16:creationId xmlns:a16="http://schemas.microsoft.com/office/drawing/2014/main" id="{1CD72E21-ED4E-B107-0C32-75156092F8CA}"/>
              </a:ext>
            </a:extLst>
          </p:cNvPr>
          <p:cNvSpPr/>
          <p:nvPr/>
        </p:nvSpPr>
        <p:spPr>
          <a:xfrm>
            <a:off x="3195687" y="5317873"/>
            <a:ext cx="262535" cy="11829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6B093A66-1BF8-7BA5-A2AF-2CD9A6D49D25}"/>
              </a:ext>
            </a:extLst>
          </p:cNvPr>
          <p:cNvSpPr txBox="1">
            <a:spLocks/>
          </p:cNvSpPr>
          <p:nvPr/>
        </p:nvSpPr>
        <p:spPr>
          <a:xfrm>
            <a:off x="4063151" y="5219942"/>
            <a:ext cx="2444701" cy="1280891"/>
          </a:xfrm>
          <a:prstGeom prst="rect">
            <a:avLst/>
          </a:prstGeom>
          <a:ln>
            <a:solidFill>
              <a:schemeClr val="accent1"/>
            </a:solidFill>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dirty="0"/>
              <a:t>temp-&gt;data=2;</a:t>
            </a:r>
          </a:p>
          <a:p>
            <a:pPr marL="0" indent="0">
              <a:buFont typeface="Wingdings 3" charset="2"/>
              <a:buNone/>
            </a:pPr>
            <a:r>
              <a:rPr lang="en-US" dirty="0"/>
              <a:t>temp-&gt;next=NULL;</a:t>
            </a:r>
          </a:p>
          <a:p>
            <a:pPr marL="0" indent="0">
              <a:buFont typeface="Wingdings 3" charset="2"/>
              <a:buNone/>
            </a:pPr>
            <a:r>
              <a:rPr lang="en-US" dirty="0"/>
              <a:t>head=temp;</a:t>
            </a:r>
          </a:p>
        </p:txBody>
      </p:sp>
      <p:sp>
        <p:nvSpPr>
          <p:cNvPr id="20" name="Content Placeholder 2">
            <a:extLst>
              <a:ext uri="{FF2B5EF4-FFF2-40B4-BE49-F238E27FC236}">
                <a16:creationId xmlns:a16="http://schemas.microsoft.com/office/drawing/2014/main" id="{56CF976F-B326-DCE2-E63A-EFD05E084DD9}"/>
              </a:ext>
            </a:extLst>
          </p:cNvPr>
          <p:cNvSpPr txBox="1">
            <a:spLocks/>
          </p:cNvSpPr>
          <p:nvPr/>
        </p:nvSpPr>
        <p:spPr>
          <a:xfrm>
            <a:off x="7330555" y="5013437"/>
            <a:ext cx="3604198" cy="4130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dirty="0"/>
              <a:t>If you are using </a:t>
            </a:r>
            <a:r>
              <a:rPr lang="en-US" dirty="0" err="1"/>
              <a:t>c++</a:t>
            </a:r>
            <a:r>
              <a:rPr lang="en-US" dirty="0"/>
              <a:t> language</a:t>
            </a:r>
          </a:p>
        </p:txBody>
      </p:sp>
      <p:cxnSp>
        <p:nvCxnSpPr>
          <p:cNvPr id="22" name="Straight Arrow Connector 21">
            <a:extLst>
              <a:ext uri="{FF2B5EF4-FFF2-40B4-BE49-F238E27FC236}">
                <a16:creationId xmlns:a16="http://schemas.microsoft.com/office/drawing/2014/main" id="{6F569C70-F281-482E-C713-D9CD24FA672E}"/>
              </a:ext>
            </a:extLst>
          </p:cNvPr>
          <p:cNvCxnSpPr>
            <a:cxnSpLocks/>
          </p:cNvCxnSpPr>
          <p:nvPr/>
        </p:nvCxnSpPr>
        <p:spPr>
          <a:xfrm flipH="1">
            <a:off x="6629400" y="5219942"/>
            <a:ext cx="708570" cy="640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1D4BD9D0-AFEA-3897-1DD1-FE824D7B5030}"/>
              </a:ext>
            </a:extLst>
          </p:cNvPr>
          <p:cNvPicPr>
            <a:picLocks noChangeAspect="1"/>
          </p:cNvPicPr>
          <p:nvPr/>
        </p:nvPicPr>
        <p:blipFill>
          <a:blip r:embed="rId4"/>
          <a:stretch>
            <a:fillRect/>
          </a:stretch>
        </p:blipFill>
        <p:spPr>
          <a:xfrm>
            <a:off x="7393188" y="5746167"/>
            <a:ext cx="2491956" cy="975445"/>
          </a:xfrm>
          <a:prstGeom prst="rect">
            <a:avLst/>
          </a:prstGeom>
        </p:spPr>
      </p:pic>
    </p:spTree>
    <p:extLst>
      <p:ext uri="{BB962C8B-B14F-4D97-AF65-F5344CB8AC3E}">
        <p14:creationId xmlns:p14="http://schemas.microsoft.com/office/powerpoint/2010/main" val="36067858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370AE-6E91-7539-F192-EDA51DF8EFD1}"/>
              </a:ext>
            </a:extLst>
          </p:cNvPr>
          <p:cNvSpPr>
            <a:spLocks noGrp="1"/>
          </p:cNvSpPr>
          <p:nvPr>
            <p:ph type="title"/>
          </p:nvPr>
        </p:nvSpPr>
        <p:spPr>
          <a:xfrm>
            <a:off x="2592924" y="624110"/>
            <a:ext cx="8911687" cy="785590"/>
          </a:xfrm>
        </p:spPr>
        <p:txBody>
          <a:bodyPr/>
          <a:lstStyle/>
          <a:p>
            <a:endParaRPr lang="en-US" dirty="0"/>
          </a:p>
        </p:txBody>
      </p:sp>
      <p:sp>
        <p:nvSpPr>
          <p:cNvPr id="3" name="Content Placeholder 2">
            <a:extLst>
              <a:ext uri="{FF2B5EF4-FFF2-40B4-BE49-F238E27FC236}">
                <a16:creationId xmlns:a16="http://schemas.microsoft.com/office/drawing/2014/main" id="{599D9AB8-ECB6-4838-49CC-FB4BF3D5FD5E}"/>
              </a:ext>
            </a:extLst>
          </p:cNvPr>
          <p:cNvSpPr>
            <a:spLocks noGrp="1"/>
          </p:cNvSpPr>
          <p:nvPr>
            <p:ph sz="half" idx="1"/>
          </p:nvPr>
        </p:nvSpPr>
        <p:spPr>
          <a:xfrm>
            <a:off x="409575" y="1409700"/>
            <a:ext cx="6493501" cy="4501522"/>
          </a:xfrm>
        </p:spPr>
        <p:txBody>
          <a:bodyPr/>
          <a:lstStyle/>
          <a:p>
            <a:r>
              <a:rPr lang="en-US" dirty="0"/>
              <a:t>To create the second node</a:t>
            </a:r>
          </a:p>
          <a:p>
            <a:r>
              <a:rPr lang="en-US" dirty="0"/>
              <a:t>Temp=new node();</a:t>
            </a:r>
          </a:p>
          <a:p>
            <a:r>
              <a:rPr lang="en-US" dirty="0"/>
              <a:t>Temp-&gt;data=4;</a:t>
            </a:r>
          </a:p>
          <a:p>
            <a:r>
              <a:rPr lang="en-US" dirty="0"/>
              <a:t>Temp-&gt;next=NULL;</a:t>
            </a:r>
          </a:p>
          <a:p>
            <a:endParaRPr lang="en-US" dirty="0"/>
          </a:p>
          <a:p>
            <a:r>
              <a:rPr lang="en-US" dirty="0"/>
              <a:t>Rather than doing this:</a:t>
            </a:r>
          </a:p>
          <a:p>
            <a:pPr marL="457200" lvl="1" indent="0">
              <a:buNone/>
            </a:pPr>
            <a:r>
              <a:rPr lang="en-US" dirty="0">
                <a:solidFill>
                  <a:srgbClr val="0070C0"/>
                </a:solidFill>
              </a:rPr>
              <a:t>node*temp2=new node();</a:t>
            </a:r>
          </a:p>
          <a:p>
            <a:pPr marL="457200" lvl="1" indent="0">
              <a:buNone/>
            </a:pPr>
            <a:r>
              <a:rPr lang="en-US" dirty="0">
                <a:solidFill>
                  <a:srgbClr val="0070C0"/>
                </a:solidFill>
              </a:rPr>
              <a:t>while(temp2!=NULL){</a:t>
            </a:r>
          </a:p>
          <a:p>
            <a:pPr marL="457200" lvl="1" indent="0">
              <a:buNone/>
            </a:pPr>
            <a:r>
              <a:rPr lang="en-US" dirty="0">
                <a:solidFill>
                  <a:srgbClr val="0070C0"/>
                </a:solidFill>
              </a:rPr>
              <a:t>temp2=temp2-&gt;next;</a:t>
            </a:r>
          </a:p>
          <a:p>
            <a:pPr marL="457200" lvl="1" indent="0">
              <a:buNone/>
            </a:pPr>
            <a:r>
              <a:rPr lang="en-US" dirty="0">
                <a:solidFill>
                  <a:srgbClr val="0070C0"/>
                </a:solidFill>
              </a:rPr>
              <a:t>}</a:t>
            </a:r>
          </a:p>
          <a:p>
            <a:pPr marL="457200" lvl="1" indent="0">
              <a:buNone/>
            </a:pPr>
            <a:r>
              <a:rPr lang="en-US" dirty="0">
                <a:solidFill>
                  <a:srgbClr val="0070C0"/>
                </a:solidFill>
              </a:rPr>
              <a:t>temp2-&gt;next=temp;</a:t>
            </a:r>
          </a:p>
        </p:txBody>
      </p:sp>
      <p:pic>
        <p:nvPicPr>
          <p:cNvPr id="8" name="Content Placeholder 7">
            <a:extLst>
              <a:ext uri="{FF2B5EF4-FFF2-40B4-BE49-F238E27FC236}">
                <a16:creationId xmlns:a16="http://schemas.microsoft.com/office/drawing/2014/main" id="{BDF1CBE5-13BC-8F7B-9948-1A5404ED2DB1}"/>
              </a:ext>
            </a:extLst>
          </p:cNvPr>
          <p:cNvPicPr>
            <a:picLocks noGrp="1" noChangeAspect="1"/>
          </p:cNvPicPr>
          <p:nvPr>
            <p:ph sz="half" idx="2"/>
          </p:nvPr>
        </p:nvPicPr>
        <p:blipFill>
          <a:blip r:embed="rId2"/>
          <a:stretch>
            <a:fillRect/>
          </a:stretch>
        </p:blipFill>
        <p:spPr>
          <a:xfrm>
            <a:off x="5218424" y="1666493"/>
            <a:ext cx="4313238" cy="1027496"/>
          </a:xfrm>
        </p:spPr>
      </p:pic>
      <p:sp>
        <p:nvSpPr>
          <p:cNvPr id="5" name="Date Placeholder 4">
            <a:extLst>
              <a:ext uri="{FF2B5EF4-FFF2-40B4-BE49-F238E27FC236}">
                <a16:creationId xmlns:a16="http://schemas.microsoft.com/office/drawing/2014/main" id="{F9EE3FD0-8689-D39B-ED9E-259AB401C3C5}"/>
              </a:ext>
            </a:extLst>
          </p:cNvPr>
          <p:cNvSpPr>
            <a:spLocks noGrp="1"/>
          </p:cNvSpPr>
          <p:nvPr>
            <p:ph type="dt" sz="half" idx="10"/>
          </p:nvPr>
        </p:nvSpPr>
        <p:spPr/>
        <p:txBody>
          <a:bodyPr/>
          <a:lstStyle/>
          <a:p>
            <a:fld id="{E5A9E334-DF1F-4DE9-9899-2FDF3EAD3CC5}" type="datetime1">
              <a:rPr lang="en-US" smtClean="0"/>
              <a:t>11/5/2023</a:t>
            </a:fld>
            <a:endParaRPr lang="en-US" dirty="0"/>
          </a:p>
        </p:txBody>
      </p:sp>
      <p:sp>
        <p:nvSpPr>
          <p:cNvPr id="6" name="Slide Number Placeholder 5">
            <a:extLst>
              <a:ext uri="{FF2B5EF4-FFF2-40B4-BE49-F238E27FC236}">
                <a16:creationId xmlns:a16="http://schemas.microsoft.com/office/drawing/2014/main" id="{E96B8958-3881-0926-3578-B26A6E954CEE}"/>
              </a:ext>
            </a:extLst>
          </p:cNvPr>
          <p:cNvSpPr>
            <a:spLocks noGrp="1"/>
          </p:cNvSpPr>
          <p:nvPr>
            <p:ph type="sldNum" sz="quarter" idx="12"/>
          </p:nvPr>
        </p:nvSpPr>
        <p:spPr/>
        <p:txBody>
          <a:bodyPr/>
          <a:lstStyle/>
          <a:p>
            <a:fld id="{D57F1E4F-1CFF-5643-939E-217C01CDF565}" type="slidenum">
              <a:rPr lang="en-US" smtClean="0"/>
              <a:pPr/>
              <a:t>47</a:t>
            </a:fld>
            <a:endParaRPr lang="en-US" dirty="0"/>
          </a:p>
        </p:txBody>
      </p:sp>
      <p:pic>
        <p:nvPicPr>
          <p:cNvPr id="10" name="Picture 9">
            <a:extLst>
              <a:ext uri="{FF2B5EF4-FFF2-40B4-BE49-F238E27FC236}">
                <a16:creationId xmlns:a16="http://schemas.microsoft.com/office/drawing/2014/main" id="{677C371F-8A81-EFAF-AAF1-AC52AF04BDB2}"/>
              </a:ext>
            </a:extLst>
          </p:cNvPr>
          <p:cNvPicPr>
            <a:picLocks noChangeAspect="1"/>
          </p:cNvPicPr>
          <p:nvPr/>
        </p:nvPicPr>
        <p:blipFill>
          <a:blip r:embed="rId3"/>
          <a:stretch>
            <a:fillRect/>
          </a:stretch>
        </p:blipFill>
        <p:spPr>
          <a:xfrm>
            <a:off x="10052535" y="1542484"/>
            <a:ext cx="1729890" cy="1270400"/>
          </a:xfrm>
          <a:prstGeom prst="rect">
            <a:avLst/>
          </a:prstGeom>
        </p:spPr>
      </p:pic>
      <p:pic>
        <p:nvPicPr>
          <p:cNvPr id="12" name="Picture 11">
            <a:extLst>
              <a:ext uri="{FF2B5EF4-FFF2-40B4-BE49-F238E27FC236}">
                <a16:creationId xmlns:a16="http://schemas.microsoft.com/office/drawing/2014/main" id="{AE89E325-FD1A-FC1E-5863-2E4F2FB75AB6}"/>
              </a:ext>
            </a:extLst>
          </p:cNvPr>
          <p:cNvPicPr>
            <a:picLocks noChangeAspect="1"/>
          </p:cNvPicPr>
          <p:nvPr/>
        </p:nvPicPr>
        <p:blipFill rotWithShape="1">
          <a:blip r:embed="rId4"/>
          <a:srcRect b="22138"/>
          <a:stretch/>
        </p:blipFill>
        <p:spPr>
          <a:xfrm>
            <a:off x="5218424" y="3027540"/>
            <a:ext cx="4573276" cy="950738"/>
          </a:xfrm>
          <a:prstGeom prst="rect">
            <a:avLst/>
          </a:prstGeom>
        </p:spPr>
      </p:pic>
      <p:pic>
        <p:nvPicPr>
          <p:cNvPr id="14" name="Picture 13">
            <a:extLst>
              <a:ext uri="{FF2B5EF4-FFF2-40B4-BE49-F238E27FC236}">
                <a16:creationId xmlns:a16="http://schemas.microsoft.com/office/drawing/2014/main" id="{85776514-76ED-89D7-50CE-CFC3B8E4C30A}"/>
              </a:ext>
            </a:extLst>
          </p:cNvPr>
          <p:cNvPicPr>
            <a:picLocks noChangeAspect="1"/>
          </p:cNvPicPr>
          <p:nvPr/>
        </p:nvPicPr>
        <p:blipFill>
          <a:blip r:embed="rId5"/>
          <a:stretch>
            <a:fillRect/>
          </a:stretch>
        </p:blipFill>
        <p:spPr>
          <a:xfrm>
            <a:off x="5268174" y="4755808"/>
            <a:ext cx="1966130" cy="435699"/>
          </a:xfrm>
          <a:prstGeom prst="rect">
            <a:avLst/>
          </a:prstGeom>
        </p:spPr>
      </p:pic>
      <p:pic>
        <p:nvPicPr>
          <p:cNvPr id="16" name="Picture 15">
            <a:extLst>
              <a:ext uri="{FF2B5EF4-FFF2-40B4-BE49-F238E27FC236}">
                <a16:creationId xmlns:a16="http://schemas.microsoft.com/office/drawing/2014/main" id="{400FABC2-E741-97FB-D065-AB1FA52DA08B}"/>
              </a:ext>
            </a:extLst>
          </p:cNvPr>
          <p:cNvPicPr>
            <a:picLocks noChangeAspect="1"/>
          </p:cNvPicPr>
          <p:nvPr/>
        </p:nvPicPr>
        <p:blipFill>
          <a:blip r:embed="rId6"/>
          <a:stretch>
            <a:fillRect/>
          </a:stretch>
        </p:blipFill>
        <p:spPr>
          <a:xfrm>
            <a:off x="10065997" y="3027540"/>
            <a:ext cx="1737511" cy="1485056"/>
          </a:xfrm>
          <a:prstGeom prst="rect">
            <a:avLst/>
          </a:prstGeom>
        </p:spPr>
      </p:pic>
      <p:sp>
        <p:nvSpPr>
          <p:cNvPr id="17" name="Title 1">
            <a:extLst>
              <a:ext uri="{FF2B5EF4-FFF2-40B4-BE49-F238E27FC236}">
                <a16:creationId xmlns:a16="http://schemas.microsoft.com/office/drawing/2014/main" id="{F6E00E71-8152-3DB9-8EAF-CDE110D39A29}"/>
              </a:ext>
            </a:extLst>
          </p:cNvPr>
          <p:cNvSpPr txBox="1">
            <a:spLocks/>
          </p:cNvSpPr>
          <p:nvPr/>
        </p:nvSpPr>
        <p:spPr>
          <a:xfrm>
            <a:off x="5150318" y="4097173"/>
            <a:ext cx="4902217" cy="701525"/>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t>Update the link part of the first node to point to the second node with the following line of code.</a:t>
            </a:r>
          </a:p>
        </p:txBody>
      </p:sp>
      <p:pic>
        <p:nvPicPr>
          <p:cNvPr id="19" name="Picture 18">
            <a:extLst>
              <a:ext uri="{FF2B5EF4-FFF2-40B4-BE49-F238E27FC236}">
                <a16:creationId xmlns:a16="http://schemas.microsoft.com/office/drawing/2014/main" id="{0CEC200D-E756-28EB-D2FA-8F5ACABD9B73}"/>
              </a:ext>
            </a:extLst>
          </p:cNvPr>
          <p:cNvPicPr>
            <a:picLocks noChangeAspect="1"/>
          </p:cNvPicPr>
          <p:nvPr/>
        </p:nvPicPr>
        <p:blipFill>
          <a:blip r:embed="rId7"/>
          <a:stretch>
            <a:fillRect/>
          </a:stretch>
        </p:blipFill>
        <p:spPr>
          <a:xfrm>
            <a:off x="7956853" y="4727253"/>
            <a:ext cx="3547758" cy="1546976"/>
          </a:xfrm>
          <a:prstGeom prst="rect">
            <a:avLst/>
          </a:prstGeom>
        </p:spPr>
      </p:pic>
      <p:sp>
        <p:nvSpPr>
          <p:cNvPr id="20" name="Rectangle: Rounded Corners 19">
            <a:extLst>
              <a:ext uri="{FF2B5EF4-FFF2-40B4-BE49-F238E27FC236}">
                <a16:creationId xmlns:a16="http://schemas.microsoft.com/office/drawing/2014/main" id="{20A6550E-A79E-EDCE-B05F-FAA035E52FDB}"/>
              </a:ext>
            </a:extLst>
          </p:cNvPr>
          <p:cNvSpPr/>
          <p:nvPr/>
        </p:nvSpPr>
        <p:spPr>
          <a:xfrm>
            <a:off x="3957333" y="6233890"/>
            <a:ext cx="1651615" cy="3703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traversal</a:t>
            </a:r>
          </a:p>
        </p:txBody>
      </p:sp>
      <p:sp>
        <p:nvSpPr>
          <p:cNvPr id="21" name="Right Brace 20">
            <a:extLst>
              <a:ext uri="{FF2B5EF4-FFF2-40B4-BE49-F238E27FC236}">
                <a16:creationId xmlns:a16="http://schemas.microsoft.com/office/drawing/2014/main" id="{9E832978-909A-7337-BFD2-E7D0E5E080A8}"/>
              </a:ext>
            </a:extLst>
          </p:cNvPr>
          <p:cNvSpPr/>
          <p:nvPr/>
        </p:nvSpPr>
        <p:spPr>
          <a:xfrm>
            <a:off x="3619893" y="3874416"/>
            <a:ext cx="337440" cy="18099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0D0202B5-0051-556C-1B4C-DCC68B9AF6A9}"/>
              </a:ext>
            </a:extLst>
          </p:cNvPr>
          <p:cNvCxnSpPr/>
          <p:nvPr/>
        </p:nvCxnSpPr>
        <p:spPr>
          <a:xfrm flipH="1" flipV="1">
            <a:off x="3836709" y="4798698"/>
            <a:ext cx="843173" cy="1369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043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6DE88-6C22-0F63-7F98-C851B7EF6BF1}"/>
              </a:ext>
            </a:extLst>
          </p:cNvPr>
          <p:cNvSpPr>
            <a:spLocks noGrp="1"/>
          </p:cNvSpPr>
          <p:nvPr>
            <p:ph type="title"/>
          </p:nvPr>
        </p:nvSpPr>
        <p:spPr>
          <a:xfrm>
            <a:off x="2159291" y="174396"/>
            <a:ext cx="8911687" cy="846471"/>
          </a:xfrm>
        </p:spPr>
        <p:txBody>
          <a:bodyPr/>
          <a:lstStyle/>
          <a:p>
            <a:r>
              <a:rPr lang="en-US" dirty="0"/>
              <a:t>Inserting a node at the beginning :SLL</a:t>
            </a:r>
          </a:p>
        </p:txBody>
      </p:sp>
      <p:pic>
        <p:nvPicPr>
          <p:cNvPr id="15" name="Content Placeholder 14">
            <a:extLst>
              <a:ext uri="{FF2B5EF4-FFF2-40B4-BE49-F238E27FC236}">
                <a16:creationId xmlns:a16="http://schemas.microsoft.com/office/drawing/2014/main" id="{F8EE1376-9081-B56B-3C04-CF34274DCBCC}"/>
              </a:ext>
            </a:extLst>
          </p:cNvPr>
          <p:cNvPicPr>
            <a:picLocks noGrp="1" noChangeAspect="1"/>
          </p:cNvPicPr>
          <p:nvPr>
            <p:ph sz="half" idx="2"/>
          </p:nvPr>
        </p:nvPicPr>
        <p:blipFill>
          <a:blip r:embed="rId2"/>
          <a:stretch>
            <a:fillRect/>
          </a:stretch>
        </p:blipFill>
        <p:spPr>
          <a:xfrm>
            <a:off x="465157" y="1276071"/>
            <a:ext cx="6400800" cy="2230700"/>
          </a:xfrm>
        </p:spPr>
      </p:pic>
      <p:sp>
        <p:nvSpPr>
          <p:cNvPr id="5" name="Date Placeholder 4">
            <a:extLst>
              <a:ext uri="{FF2B5EF4-FFF2-40B4-BE49-F238E27FC236}">
                <a16:creationId xmlns:a16="http://schemas.microsoft.com/office/drawing/2014/main" id="{2B18C21B-A7BB-4CE8-8855-BCAB8A77354A}"/>
              </a:ext>
            </a:extLst>
          </p:cNvPr>
          <p:cNvSpPr>
            <a:spLocks noGrp="1"/>
          </p:cNvSpPr>
          <p:nvPr>
            <p:ph type="dt" sz="half" idx="10"/>
          </p:nvPr>
        </p:nvSpPr>
        <p:spPr/>
        <p:txBody>
          <a:bodyPr/>
          <a:lstStyle/>
          <a:p>
            <a:fld id="{E5A9E334-DF1F-4DE9-9899-2FDF3EAD3CC5}" type="datetime1">
              <a:rPr lang="en-US" smtClean="0"/>
              <a:t>11/5/2023</a:t>
            </a:fld>
            <a:endParaRPr lang="en-US" dirty="0"/>
          </a:p>
        </p:txBody>
      </p:sp>
      <p:sp>
        <p:nvSpPr>
          <p:cNvPr id="6" name="Slide Number Placeholder 5">
            <a:extLst>
              <a:ext uri="{FF2B5EF4-FFF2-40B4-BE49-F238E27FC236}">
                <a16:creationId xmlns:a16="http://schemas.microsoft.com/office/drawing/2014/main" id="{6A014B02-AD10-A690-FFE5-795B1E41C38C}"/>
              </a:ext>
            </a:extLst>
          </p:cNvPr>
          <p:cNvSpPr>
            <a:spLocks noGrp="1"/>
          </p:cNvSpPr>
          <p:nvPr>
            <p:ph type="sldNum" sz="quarter" idx="12"/>
          </p:nvPr>
        </p:nvSpPr>
        <p:spPr/>
        <p:txBody>
          <a:bodyPr/>
          <a:lstStyle/>
          <a:p>
            <a:fld id="{D57F1E4F-1CFF-5643-939E-217C01CDF565}" type="slidenum">
              <a:rPr lang="en-US" smtClean="0"/>
              <a:pPr/>
              <a:t>48</a:t>
            </a:fld>
            <a:endParaRPr lang="en-US" dirty="0"/>
          </a:p>
        </p:txBody>
      </p:sp>
      <p:pic>
        <p:nvPicPr>
          <p:cNvPr id="17" name="Picture 16">
            <a:extLst>
              <a:ext uri="{FF2B5EF4-FFF2-40B4-BE49-F238E27FC236}">
                <a16:creationId xmlns:a16="http://schemas.microsoft.com/office/drawing/2014/main" id="{01583827-C247-BD6E-B02E-C3C29A1DDBED}"/>
              </a:ext>
            </a:extLst>
          </p:cNvPr>
          <p:cNvPicPr>
            <a:picLocks noChangeAspect="1"/>
          </p:cNvPicPr>
          <p:nvPr/>
        </p:nvPicPr>
        <p:blipFill>
          <a:blip r:embed="rId3"/>
          <a:stretch>
            <a:fillRect/>
          </a:stretch>
        </p:blipFill>
        <p:spPr>
          <a:xfrm>
            <a:off x="414993" y="3582910"/>
            <a:ext cx="4977352" cy="2917923"/>
          </a:xfrm>
          <a:prstGeom prst="rect">
            <a:avLst/>
          </a:prstGeom>
        </p:spPr>
      </p:pic>
      <p:pic>
        <p:nvPicPr>
          <p:cNvPr id="19" name="Picture 18">
            <a:extLst>
              <a:ext uri="{FF2B5EF4-FFF2-40B4-BE49-F238E27FC236}">
                <a16:creationId xmlns:a16="http://schemas.microsoft.com/office/drawing/2014/main" id="{6796C5C3-69D6-0F80-3B74-8F545F5B962A}"/>
              </a:ext>
            </a:extLst>
          </p:cNvPr>
          <p:cNvPicPr>
            <a:picLocks noChangeAspect="1"/>
          </p:cNvPicPr>
          <p:nvPr/>
        </p:nvPicPr>
        <p:blipFill>
          <a:blip r:embed="rId4"/>
          <a:stretch>
            <a:fillRect/>
          </a:stretch>
        </p:blipFill>
        <p:spPr>
          <a:xfrm>
            <a:off x="6949983" y="1248100"/>
            <a:ext cx="4315048" cy="2402472"/>
          </a:xfrm>
          <a:prstGeom prst="rect">
            <a:avLst/>
          </a:prstGeom>
        </p:spPr>
      </p:pic>
      <p:pic>
        <p:nvPicPr>
          <p:cNvPr id="21" name="Picture 20">
            <a:extLst>
              <a:ext uri="{FF2B5EF4-FFF2-40B4-BE49-F238E27FC236}">
                <a16:creationId xmlns:a16="http://schemas.microsoft.com/office/drawing/2014/main" id="{6B162331-F4CF-9E59-C949-391676519C4C}"/>
              </a:ext>
            </a:extLst>
          </p:cNvPr>
          <p:cNvPicPr>
            <a:picLocks noChangeAspect="1"/>
          </p:cNvPicPr>
          <p:nvPr/>
        </p:nvPicPr>
        <p:blipFill>
          <a:blip r:embed="rId5"/>
          <a:stretch>
            <a:fillRect/>
          </a:stretch>
        </p:blipFill>
        <p:spPr>
          <a:xfrm>
            <a:off x="7048767" y="3650572"/>
            <a:ext cx="4678177" cy="3033032"/>
          </a:xfrm>
          <a:prstGeom prst="rect">
            <a:avLst/>
          </a:prstGeom>
        </p:spPr>
      </p:pic>
    </p:spTree>
    <p:extLst>
      <p:ext uri="{BB962C8B-B14F-4D97-AF65-F5344CB8AC3E}">
        <p14:creationId xmlns:p14="http://schemas.microsoft.com/office/powerpoint/2010/main" val="133564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230012-5C18-2901-FF54-156A0FB37B0F}"/>
              </a:ext>
            </a:extLst>
          </p:cNvPr>
          <p:cNvSpPr>
            <a:spLocks noGrp="1"/>
          </p:cNvSpPr>
          <p:nvPr>
            <p:ph type="body" idx="1"/>
          </p:nvPr>
        </p:nvSpPr>
        <p:spPr>
          <a:xfrm>
            <a:off x="1187778" y="1312827"/>
            <a:ext cx="5093878" cy="576262"/>
          </a:xfrm>
        </p:spPr>
        <p:txBody>
          <a:bodyPr/>
          <a:lstStyle/>
          <a:p>
            <a:r>
              <a:rPr lang="en-US" dirty="0"/>
              <a:t>Insert node at end</a:t>
            </a:r>
          </a:p>
        </p:txBody>
      </p:sp>
      <p:sp>
        <p:nvSpPr>
          <p:cNvPr id="5" name="Text Placeholder 4">
            <a:extLst>
              <a:ext uri="{FF2B5EF4-FFF2-40B4-BE49-F238E27FC236}">
                <a16:creationId xmlns:a16="http://schemas.microsoft.com/office/drawing/2014/main" id="{5D3EF239-4E3A-552A-BA6D-274A77210CE2}"/>
              </a:ext>
            </a:extLst>
          </p:cNvPr>
          <p:cNvSpPr>
            <a:spLocks noGrp="1"/>
          </p:cNvSpPr>
          <p:nvPr>
            <p:ph type="body" sz="quarter" idx="3"/>
          </p:nvPr>
        </p:nvSpPr>
        <p:spPr>
          <a:xfrm>
            <a:off x="6466788" y="1319631"/>
            <a:ext cx="4935147" cy="576262"/>
          </a:xfrm>
        </p:spPr>
        <p:txBody>
          <a:bodyPr/>
          <a:lstStyle/>
          <a:p>
            <a:r>
              <a:rPr lang="en-US" dirty="0"/>
              <a:t>Traversing (Printing) a Linked List</a:t>
            </a:r>
          </a:p>
        </p:txBody>
      </p:sp>
      <p:sp>
        <p:nvSpPr>
          <p:cNvPr id="7" name="Date Placeholder 6">
            <a:extLst>
              <a:ext uri="{FF2B5EF4-FFF2-40B4-BE49-F238E27FC236}">
                <a16:creationId xmlns:a16="http://schemas.microsoft.com/office/drawing/2014/main" id="{91B7BF6A-7164-B370-E949-32EF75293513}"/>
              </a:ext>
            </a:extLst>
          </p:cNvPr>
          <p:cNvSpPr>
            <a:spLocks noGrp="1"/>
          </p:cNvSpPr>
          <p:nvPr>
            <p:ph type="dt" sz="half" idx="10"/>
          </p:nvPr>
        </p:nvSpPr>
        <p:spPr/>
        <p:txBody>
          <a:bodyPr/>
          <a:lstStyle/>
          <a:p>
            <a:fld id="{C7C4870B-0F76-4A51-A74B-6A3FD096BFC7}" type="datetime1">
              <a:rPr lang="en-US" smtClean="0"/>
              <a:t>11/5/2023</a:t>
            </a:fld>
            <a:endParaRPr lang="en-US" dirty="0"/>
          </a:p>
        </p:txBody>
      </p:sp>
      <p:sp>
        <p:nvSpPr>
          <p:cNvPr id="8" name="Slide Number Placeholder 7">
            <a:extLst>
              <a:ext uri="{FF2B5EF4-FFF2-40B4-BE49-F238E27FC236}">
                <a16:creationId xmlns:a16="http://schemas.microsoft.com/office/drawing/2014/main" id="{306875A6-54AB-9A8C-48FF-3AD566F96B7C}"/>
              </a:ext>
            </a:extLst>
          </p:cNvPr>
          <p:cNvSpPr>
            <a:spLocks noGrp="1"/>
          </p:cNvSpPr>
          <p:nvPr>
            <p:ph type="sldNum" sz="quarter" idx="12"/>
          </p:nvPr>
        </p:nvSpPr>
        <p:spPr/>
        <p:txBody>
          <a:bodyPr/>
          <a:lstStyle/>
          <a:p>
            <a:fld id="{D57F1E4F-1CFF-5643-939E-217C01CDF565}" type="slidenum">
              <a:rPr lang="en-US" smtClean="0"/>
              <a:pPr/>
              <a:t>49</a:t>
            </a:fld>
            <a:endParaRPr lang="en-US" dirty="0"/>
          </a:p>
        </p:txBody>
      </p:sp>
      <p:pic>
        <p:nvPicPr>
          <p:cNvPr id="10" name="Picture 9">
            <a:extLst>
              <a:ext uri="{FF2B5EF4-FFF2-40B4-BE49-F238E27FC236}">
                <a16:creationId xmlns:a16="http://schemas.microsoft.com/office/drawing/2014/main" id="{50266AE1-16FE-46D2-15B8-A9390E035265}"/>
              </a:ext>
            </a:extLst>
          </p:cNvPr>
          <p:cNvPicPr>
            <a:picLocks noChangeAspect="1"/>
          </p:cNvPicPr>
          <p:nvPr/>
        </p:nvPicPr>
        <p:blipFill>
          <a:blip r:embed="rId2"/>
          <a:stretch>
            <a:fillRect/>
          </a:stretch>
        </p:blipFill>
        <p:spPr>
          <a:xfrm>
            <a:off x="684105" y="2130458"/>
            <a:ext cx="5320769" cy="4185177"/>
          </a:xfrm>
          <a:prstGeom prst="rect">
            <a:avLst/>
          </a:prstGeom>
        </p:spPr>
      </p:pic>
      <p:pic>
        <p:nvPicPr>
          <p:cNvPr id="4" name="Picture 3">
            <a:extLst>
              <a:ext uri="{FF2B5EF4-FFF2-40B4-BE49-F238E27FC236}">
                <a16:creationId xmlns:a16="http://schemas.microsoft.com/office/drawing/2014/main" id="{FA970F3B-57EC-67D3-823E-07B59B834522}"/>
              </a:ext>
            </a:extLst>
          </p:cNvPr>
          <p:cNvPicPr>
            <a:picLocks noChangeAspect="1"/>
          </p:cNvPicPr>
          <p:nvPr/>
        </p:nvPicPr>
        <p:blipFill>
          <a:blip r:embed="rId3"/>
          <a:stretch>
            <a:fillRect/>
          </a:stretch>
        </p:blipFill>
        <p:spPr>
          <a:xfrm>
            <a:off x="6802763" y="1975608"/>
            <a:ext cx="4705131" cy="3562761"/>
          </a:xfrm>
          <a:prstGeom prst="rect">
            <a:avLst/>
          </a:prstGeom>
        </p:spPr>
      </p:pic>
    </p:spTree>
    <p:extLst>
      <p:ext uri="{BB962C8B-B14F-4D97-AF65-F5344CB8AC3E}">
        <p14:creationId xmlns:p14="http://schemas.microsoft.com/office/powerpoint/2010/main" val="992159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67C7-AF28-D34B-5420-590CEEB3A0F3}"/>
              </a:ext>
            </a:extLst>
          </p:cNvPr>
          <p:cNvSpPr>
            <a:spLocks noGrp="1"/>
          </p:cNvSpPr>
          <p:nvPr>
            <p:ph type="title"/>
          </p:nvPr>
        </p:nvSpPr>
        <p:spPr>
          <a:xfrm>
            <a:off x="2592925" y="624110"/>
            <a:ext cx="8911687" cy="639914"/>
          </a:xfrm>
        </p:spPr>
        <p:txBody>
          <a:bodyPr>
            <a:normAutofit fontScale="90000"/>
          </a:bodyPr>
          <a:lstStyle/>
          <a:p>
            <a:pPr algn="ctr"/>
            <a:r>
              <a:rPr lang="en-US" b="1" dirty="0"/>
              <a:t>Structures</a:t>
            </a:r>
          </a:p>
        </p:txBody>
      </p:sp>
      <p:sp>
        <p:nvSpPr>
          <p:cNvPr id="3" name="Content Placeholder 2">
            <a:extLst>
              <a:ext uri="{FF2B5EF4-FFF2-40B4-BE49-F238E27FC236}">
                <a16:creationId xmlns:a16="http://schemas.microsoft.com/office/drawing/2014/main" id="{26FB77C0-9FDA-0CBF-7220-82DE1992664D}"/>
              </a:ext>
            </a:extLst>
          </p:cNvPr>
          <p:cNvSpPr>
            <a:spLocks noGrp="1"/>
          </p:cNvSpPr>
          <p:nvPr>
            <p:ph idx="1"/>
          </p:nvPr>
        </p:nvSpPr>
        <p:spPr>
          <a:xfrm>
            <a:off x="833718" y="1335741"/>
            <a:ext cx="10670894" cy="4575481"/>
          </a:xfrm>
        </p:spPr>
        <p:txBody>
          <a:bodyPr/>
          <a:lstStyle/>
          <a:p>
            <a:pPr algn="l"/>
            <a:r>
              <a:rPr lang="en-US" b="0" i="0" dirty="0">
                <a:solidFill>
                  <a:srgbClr val="333333"/>
                </a:solidFill>
                <a:effectLst/>
                <a:latin typeface="Noto Sans" panose="020B0502040504020204" pitchFamily="34" charset="0"/>
              </a:rPr>
              <a:t>We have already dealt with arrays. Arrays are used to store similar type of data. Have you ever thought if there is any way to store </a:t>
            </a:r>
            <a:r>
              <a:rPr lang="en-US" b="1" i="0" dirty="0">
                <a:solidFill>
                  <a:srgbClr val="333333"/>
                </a:solidFill>
                <a:effectLst/>
                <a:latin typeface="Noto Sans" panose="020B0502040504020204" pitchFamily="34" charset="0"/>
              </a:rPr>
              <a:t>dissimilar</a:t>
            </a:r>
            <a:r>
              <a:rPr lang="en-US" b="0" i="0" dirty="0">
                <a:solidFill>
                  <a:srgbClr val="333333"/>
                </a:solidFill>
                <a:effectLst/>
                <a:latin typeface="Noto Sans" panose="020B0502040504020204" pitchFamily="34" charset="0"/>
              </a:rPr>
              <a:t> data?</a:t>
            </a:r>
          </a:p>
          <a:p>
            <a:pPr algn="l"/>
            <a:r>
              <a:rPr lang="en-US" b="0" i="0" dirty="0">
                <a:solidFill>
                  <a:srgbClr val="333333"/>
                </a:solidFill>
                <a:effectLst/>
                <a:latin typeface="Noto Sans" panose="020B0502040504020204" pitchFamily="34" charset="0"/>
              </a:rPr>
              <a:t>The answer is yes. We use </a:t>
            </a:r>
            <a:r>
              <a:rPr lang="en-US" b="1" i="0" dirty="0">
                <a:solidFill>
                  <a:srgbClr val="333333"/>
                </a:solidFill>
                <a:effectLst/>
                <a:latin typeface="Noto Sans" panose="020B0502040504020204" pitchFamily="34" charset="0"/>
              </a:rPr>
              <a:t>structures</a:t>
            </a:r>
            <a:r>
              <a:rPr lang="en-US" b="0" i="0" dirty="0">
                <a:solidFill>
                  <a:srgbClr val="333333"/>
                </a:solidFill>
                <a:effectLst/>
                <a:latin typeface="Noto Sans" panose="020B0502040504020204" pitchFamily="34" charset="0"/>
              </a:rPr>
              <a:t> to store different types of data. For example, you are a student. Your name is a string and your phone number and </a:t>
            </a:r>
            <a:r>
              <a:rPr lang="en-US" b="0" i="0" dirty="0" err="1">
                <a:solidFill>
                  <a:srgbClr val="333333"/>
                </a:solidFill>
                <a:effectLst/>
                <a:latin typeface="Noto Sans" panose="020B0502040504020204" pitchFamily="34" charset="0"/>
              </a:rPr>
              <a:t>roll_no</a:t>
            </a:r>
            <a:r>
              <a:rPr lang="en-US" b="0" i="0" dirty="0">
                <a:solidFill>
                  <a:srgbClr val="333333"/>
                </a:solidFill>
                <a:effectLst/>
                <a:latin typeface="Noto Sans" panose="020B0502040504020204" pitchFamily="34" charset="0"/>
              </a:rPr>
              <a:t> are integers. So, here name, address and phone number are those different types of data. Here, structure comes in the picture.</a:t>
            </a:r>
          </a:p>
          <a:p>
            <a:r>
              <a:rPr lang="en-US" dirty="0"/>
              <a:t>We need to store a group of data whether of similar data types or non-similar data types. </a:t>
            </a:r>
          </a:p>
          <a:p>
            <a:r>
              <a:rPr lang="en-US" dirty="0"/>
              <a:t>In structure, we to introduce new data type (User defined)</a:t>
            </a:r>
          </a:p>
          <a:p>
            <a:pPr>
              <a:lnSpc>
                <a:spcPct val="110000"/>
              </a:lnSpc>
            </a:pPr>
            <a:r>
              <a:rPr lang="en-US" altLang="en-US" sz="1800" b="1" dirty="0"/>
              <a:t>A </a:t>
            </a:r>
            <a:r>
              <a:rPr lang="en-US" altLang="en-US" sz="1800" b="1" dirty="0">
                <a:solidFill>
                  <a:srgbClr val="3F8CFD"/>
                </a:solidFill>
              </a:rPr>
              <a:t>struct</a:t>
            </a:r>
            <a:r>
              <a:rPr lang="en-US" altLang="en-US" sz="1800" b="1" dirty="0"/>
              <a:t> is </a:t>
            </a:r>
            <a:r>
              <a:rPr lang="en-US" altLang="en-US" sz="1800" b="1" dirty="0">
                <a:solidFill>
                  <a:srgbClr val="00B0F0"/>
                </a:solidFill>
              </a:rPr>
              <a:t>heterogeneous</a:t>
            </a:r>
            <a:r>
              <a:rPr lang="en-US" altLang="en-US" sz="1800" b="1" dirty="0"/>
              <a:t> in that it can be composed of data of different types.</a:t>
            </a:r>
          </a:p>
          <a:p>
            <a:pPr>
              <a:lnSpc>
                <a:spcPct val="110000"/>
              </a:lnSpc>
            </a:pPr>
            <a:r>
              <a:rPr lang="en-US" altLang="en-US" sz="1800" b="1" dirty="0"/>
              <a:t>In contrast, </a:t>
            </a:r>
            <a:r>
              <a:rPr lang="en-US" altLang="en-US" sz="1800" b="1" dirty="0">
                <a:solidFill>
                  <a:srgbClr val="00B0F0"/>
                </a:solidFill>
              </a:rPr>
              <a:t>array</a:t>
            </a:r>
            <a:r>
              <a:rPr lang="en-US" altLang="en-US" sz="1800" b="1" dirty="0"/>
              <a:t> is </a:t>
            </a:r>
            <a:r>
              <a:rPr lang="en-US" altLang="en-US" sz="1800" b="1" dirty="0">
                <a:solidFill>
                  <a:srgbClr val="00B0F0"/>
                </a:solidFill>
              </a:rPr>
              <a:t>homogeneous</a:t>
            </a:r>
            <a:r>
              <a:rPr lang="en-US" altLang="en-US" sz="1800" b="1" dirty="0"/>
              <a:t> since it can contain only data of the same type.</a:t>
            </a:r>
          </a:p>
          <a:p>
            <a:endParaRPr lang="en-US" dirty="0"/>
          </a:p>
        </p:txBody>
      </p:sp>
      <p:sp>
        <p:nvSpPr>
          <p:cNvPr id="5" name="Slide Number Placeholder 4">
            <a:extLst>
              <a:ext uri="{FF2B5EF4-FFF2-40B4-BE49-F238E27FC236}">
                <a16:creationId xmlns:a16="http://schemas.microsoft.com/office/drawing/2014/main" id="{1C129583-F2A8-9B70-1712-96A73F4F8082}"/>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
        <p:nvSpPr>
          <p:cNvPr id="4" name="Date Placeholder 3">
            <a:extLst>
              <a:ext uri="{FF2B5EF4-FFF2-40B4-BE49-F238E27FC236}">
                <a16:creationId xmlns:a16="http://schemas.microsoft.com/office/drawing/2014/main" id="{3C4E7366-9AB7-9B17-29D9-D2F73668102A}"/>
              </a:ext>
            </a:extLst>
          </p:cNvPr>
          <p:cNvSpPr>
            <a:spLocks noGrp="1"/>
          </p:cNvSpPr>
          <p:nvPr>
            <p:ph type="dt" sz="half" idx="10"/>
          </p:nvPr>
        </p:nvSpPr>
        <p:spPr/>
        <p:txBody>
          <a:bodyPr/>
          <a:lstStyle/>
          <a:p>
            <a:fld id="{B37A45C6-2E5C-447E-8BD5-BFAC5D66264F}" type="datetime1">
              <a:rPr lang="en-US" smtClean="0"/>
              <a:t>11/5/2023</a:t>
            </a:fld>
            <a:endParaRPr lang="en-US" dirty="0"/>
          </a:p>
        </p:txBody>
      </p:sp>
    </p:spTree>
    <p:extLst>
      <p:ext uri="{BB962C8B-B14F-4D97-AF65-F5344CB8AC3E}">
        <p14:creationId xmlns:p14="http://schemas.microsoft.com/office/powerpoint/2010/main" val="1250396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FF92E-88CF-2E2A-BA0C-67016A673226}"/>
              </a:ext>
            </a:extLst>
          </p:cNvPr>
          <p:cNvSpPr>
            <a:spLocks noGrp="1"/>
          </p:cNvSpPr>
          <p:nvPr>
            <p:ph type="title"/>
          </p:nvPr>
        </p:nvSpPr>
        <p:spPr>
          <a:xfrm>
            <a:off x="2592924" y="624110"/>
            <a:ext cx="8911687" cy="576262"/>
          </a:xfrm>
        </p:spPr>
        <p:txBody>
          <a:bodyPr>
            <a:normAutofit fontScale="90000"/>
          </a:bodyPr>
          <a:lstStyle/>
          <a:p>
            <a:r>
              <a:rPr lang="en-US" dirty="0"/>
              <a:t>Deletion Operation</a:t>
            </a:r>
          </a:p>
        </p:txBody>
      </p:sp>
      <p:sp>
        <p:nvSpPr>
          <p:cNvPr id="3" name="Text Placeholder 2">
            <a:extLst>
              <a:ext uri="{FF2B5EF4-FFF2-40B4-BE49-F238E27FC236}">
                <a16:creationId xmlns:a16="http://schemas.microsoft.com/office/drawing/2014/main" id="{2C1F4E94-A5A2-3A76-3274-266ABC7E3570}"/>
              </a:ext>
            </a:extLst>
          </p:cNvPr>
          <p:cNvSpPr>
            <a:spLocks noGrp="1"/>
          </p:cNvSpPr>
          <p:nvPr>
            <p:ph type="body" idx="1"/>
          </p:nvPr>
        </p:nvSpPr>
        <p:spPr>
          <a:xfrm>
            <a:off x="1020764" y="2659517"/>
            <a:ext cx="3992732" cy="576262"/>
          </a:xfrm>
        </p:spPr>
        <p:txBody>
          <a:bodyPr/>
          <a:lstStyle/>
          <a:p>
            <a:r>
              <a:rPr lang="en-US" dirty="0"/>
              <a:t>Deleting First Element</a:t>
            </a:r>
          </a:p>
        </p:txBody>
      </p:sp>
      <p:sp>
        <p:nvSpPr>
          <p:cNvPr id="5" name="Text Placeholder 4">
            <a:extLst>
              <a:ext uri="{FF2B5EF4-FFF2-40B4-BE49-F238E27FC236}">
                <a16:creationId xmlns:a16="http://schemas.microsoft.com/office/drawing/2014/main" id="{39E5F858-A938-F5A9-7F0E-887AFA85D75F}"/>
              </a:ext>
            </a:extLst>
          </p:cNvPr>
          <p:cNvSpPr>
            <a:spLocks noGrp="1"/>
          </p:cNvSpPr>
          <p:nvPr>
            <p:ph type="body" sz="quarter" idx="3"/>
          </p:nvPr>
        </p:nvSpPr>
        <p:spPr>
          <a:xfrm>
            <a:off x="7336793" y="2672125"/>
            <a:ext cx="3999001" cy="448147"/>
          </a:xfrm>
        </p:spPr>
        <p:txBody>
          <a:bodyPr/>
          <a:lstStyle/>
          <a:p>
            <a:r>
              <a:rPr lang="en-US" dirty="0"/>
              <a:t>Deleting Last Element</a:t>
            </a:r>
          </a:p>
        </p:txBody>
      </p:sp>
      <p:pic>
        <p:nvPicPr>
          <p:cNvPr id="18" name="Content Placeholder 17">
            <a:extLst>
              <a:ext uri="{FF2B5EF4-FFF2-40B4-BE49-F238E27FC236}">
                <a16:creationId xmlns:a16="http://schemas.microsoft.com/office/drawing/2014/main" id="{9C3C5407-123C-5AF6-178C-E2825D46CF4A}"/>
              </a:ext>
            </a:extLst>
          </p:cNvPr>
          <p:cNvPicPr>
            <a:picLocks noGrp="1" noChangeAspect="1"/>
          </p:cNvPicPr>
          <p:nvPr>
            <p:ph sz="quarter" idx="4"/>
          </p:nvPr>
        </p:nvPicPr>
        <p:blipFill>
          <a:blip r:embed="rId2"/>
          <a:stretch>
            <a:fillRect/>
          </a:stretch>
        </p:blipFill>
        <p:spPr>
          <a:xfrm>
            <a:off x="7070103" y="3180693"/>
            <a:ext cx="4685122" cy="3320139"/>
          </a:xfrm>
        </p:spPr>
      </p:pic>
      <p:sp>
        <p:nvSpPr>
          <p:cNvPr id="7" name="Date Placeholder 6">
            <a:extLst>
              <a:ext uri="{FF2B5EF4-FFF2-40B4-BE49-F238E27FC236}">
                <a16:creationId xmlns:a16="http://schemas.microsoft.com/office/drawing/2014/main" id="{74C47457-655F-2665-3DE2-59DF5BF15825}"/>
              </a:ext>
            </a:extLst>
          </p:cNvPr>
          <p:cNvSpPr>
            <a:spLocks noGrp="1"/>
          </p:cNvSpPr>
          <p:nvPr>
            <p:ph type="dt" sz="half" idx="10"/>
          </p:nvPr>
        </p:nvSpPr>
        <p:spPr/>
        <p:txBody>
          <a:bodyPr/>
          <a:lstStyle/>
          <a:p>
            <a:fld id="{C7C4870B-0F76-4A51-A74B-6A3FD096BFC7}" type="datetime1">
              <a:rPr lang="en-US" smtClean="0"/>
              <a:t>11/5/2023</a:t>
            </a:fld>
            <a:endParaRPr lang="en-US" dirty="0"/>
          </a:p>
        </p:txBody>
      </p:sp>
      <p:sp>
        <p:nvSpPr>
          <p:cNvPr id="8" name="Slide Number Placeholder 7">
            <a:extLst>
              <a:ext uri="{FF2B5EF4-FFF2-40B4-BE49-F238E27FC236}">
                <a16:creationId xmlns:a16="http://schemas.microsoft.com/office/drawing/2014/main" id="{22898136-8344-FF2B-319B-BFA15FFCE713}"/>
              </a:ext>
            </a:extLst>
          </p:cNvPr>
          <p:cNvSpPr>
            <a:spLocks noGrp="1"/>
          </p:cNvSpPr>
          <p:nvPr>
            <p:ph type="sldNum" sz="quarter" idx="12"/>
          </p:nvPr>
        </p:nvSpPr>
        <p:spPr/>
        <p:txBody>
          <a:bodyPr/>
          <a:lstStyle/>
          <a:p>
            <a:fld id="{D57F1E4F-1CFF-5643-939E-217C01CDF565}" type="slidenum">
              <a:rPr lang="en-US" smtClean="0"/>
              <a:pPr/>
              <a:t>50</a:t>
            </a:fld>
            <a:endParaRPr lang="en-US" dirty="0"/>
          </a:p>
        </p:txBody>
      </p:sp>
      <p:pic>
        <p:nvPicPr>
          <p:cNvPr id="10" name="Picture 9">
            <a:extLst>
              <a:ext uri="{FF2B5EF4-FFF2-40B4-BE49-F238E27FC236}">
                <a16:creationId xmlns:a16="http://schemas.microsoft.com/office/drawing/2014/main" id="{D7F4785D-8BEF-7F26-E956-FE48056372D7}"/>
              </a:ext>
            </a:extLst>
          </p:cNvPr>
          <p:cNvPicPr>
            <a:picLocks noChangeAspect="1"/>
          </p:cNvPicPr>
          <p:nvPr/>
        </p:nvPicPr>
        <p:blipFill>
          <a:blip r:embed="rId3"/>
          <a:stretch>
            <a:fillRect/>
          </a:stretch>
        </p:blipFill>
        <p:spPr>
          <a:xfrm>
            <a:off x="2592924" y="1211753"/>
            <a:ext cx="6989859" cy="1399951"/>
          </a:xfrm>
          <a:prstGeom prst="rect">
            <a:avLst/>
          </a:prstGeom>
        </p:spPr>
      </p:pic>
      <p:pic>
        <p:nvPicPr>
          <p:cNvPr id="14" name="Picture 13">
            <a:extLst>
              <a:ext uri="{FF2B5EF4-FFF2-40B4-BE49-F238E27FC236}">
                <a16:creationId xmlns:a16="http://schemas.microsoft.com/office/drawing/2014/main" id="{5EF07038-A938-1059-E803-8BFB441EF50F}"/>
              </a:ext>
            </a:extLst>
          </p:cNvPr>
          <p:cNvPicPr>
            <a:picLocks noChangeAspect="1"/>
          </p:cNvPicPr>
          <p:nvPr/>
        </p:nvPicPr>
        <p:blipFill>
          <a:blip r:embed="rId4"/>
          <a:stretch>
            <a:fillRect/>
          </a:stretch>
        </p:blipFill>
        <p:spPr>
          <a:xfrm>
            <a:off x="531812" y="3376141"/>
            <a:ext cx="5982110" cy="3288609"/>
          </a:xfrm>
          <a:prstGeom prst="rect">
            <a:avLst/>
          </a:prstGeom>
        </p:spPr>
      </p:pic>
    </p:spTree>
    <p:extLst>
      <p:ext uri="{BB962C8B-B14F-4D97-AF65-F5344CB8AC3E}">
        <p14:creationId xmlns:p14="http://schemas.microsoft.com/office/powerpoint/2010/main" val="37344913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A52A903-0369-708F-F923-8F7ED6689DB8}"/>
              </a:ext>
            </a:extLst>
          </p:cNvPr>
          <p:cNvSpPr>
            <a:spLocks noGrp="1"/>
          </p:cNvSpPr>
          <p:nvPr>
            <p:ph type="title"/>
          </p:nvPr>
        </p:nvSpPr>
        <p:spPr>
          <a:xfrm>
            <a:off x="2592925" y="624110"/>
            <a:ext cx="8911687" cy="837045"/>
          </a:xfrm>
        </p:spPr>
        <p:txBody>
          <a:bodyPr/>
          <a:lstStyle/>
          <a:p>
            <a:r>
              <a:rPr lang="en-US" dirty="0"/>
              <a:t>Deleting Last Node</a:t>
            </a:r>
          </a:p>
        </p:txBody>
      </p:sp>
      <p:pic>
        <p:nvPicPr>
          <p:cNvPr id="12" name="Content Placeholder 11">
            <a:extLst>
              <a:ext uri="{FF2B5EF4-FFF2-40B4-BE49-F238E27FC236}">
                <a16:creationId xmlns:a16="http://schemas.microsoft.com/office/drawing/2014/main" id="{4EB102E5-4381-301D-BACD-1F0B762C9860}"/>
              </a:ext>
            </a:extLst>
          </p:cNvPr>
          <p:cNvPicPr>
            <a:picLocks noGrp="1" noChangeAspect="1"/>
          </p:cNvPicPr>
          <p:nvPr>
            <p:ph idx="1"/>
          </p:nvPr>
        </p:nvPicPr>
        <p:blipFill>
          <a:blip r:embed="rId2"/>
          <a:stretch>
            <a:fillRect/>
          </a:stretch>
        </p:blipFill>
        <p:spPr>
          <a:xfrm>
            <a:off x="287314" y="1632597"/>
            <a:ext cx="6377438" cy="1840739"/>
          </a:xfrm>
        </p:spPr>
      </p:pic>
      <p:sp>
        <p:nvSpPr>
          <p:cNvPr id="7" name="Date Placeholder 6">
            <a:extLst>
              <a:ext uri="{FF2B5EF4-FFF2-40B4-BE49-F238E27FC236}">
                <a16:creationId xmlns:a16="http://schemas.microsoft.com/office/drawing/2014/main" id="{3189F211-A6A3-ED27-4036-DA271C07639F}"/>
              </a:ext>
            </a:extLst>
          </p:cNvPr>
          <p:cNvSpPr>
            <a:spLocks noGrp="1"/>
          </p:cNvSpPr>
          <p:nvPr>
            <p:ph type="dt" sz="half" idx="10"/>
          </p:nvPr>
        </p:nvSpPr>
        <p:spPr/>
        <p:txBody>
          <a:bodyPr/>
          <a:lstStyle/>
          <a:p>
            <a:fld id="{C7C4870B-0F76-4A51-A74B-6A3FD096BFC7}" type="datetime1">
              <a:rPr lang="en-US" smtClean="0"/>
              <a:t>11/5/2023</a:t>
            </a:fld>
            <a:endParaRPr lang="en-US" dirty="0"/>
          </a:p>
        </p:txBody>
      </p:sp>
      <p:sp>
        <p:nvSpPr>
          <p:cNvPr id="8" name="Slide Number Placeholder 7">
            <a:extLst>
              <a:ext uri="{FF2B5EF4-FFF2-40B4-BE49-F238E27FC236}">
                <a16:creationId xmlns:a16="http://schemas.microsoft.com/office/drawing/2014/main" id="{0B8DA28F-E87F-3AC8-E1E8-0F5A1464A5AE}"/>
              </a:ext>
            </a:extLst>
          </p:cNvPr>
          <p:cNvSpPr>
            <a:spLocks noGrp="1"/>
          </p:cNvSpPr>
          <p:nvPr>
            <p:ph type="sldNum" sz="quarter" idx="12"/>
          </p:nvPr>
        </p:nvSpPr>
        <p:spPr/>
        <p:txBody>
          <a:bodyPr/>
          <a:lstStyle/>
          <a:p>
            <a:fld id="{D57F1E4F-1CFF-5643-939E-217C01CDF565}" type="slidenum">
              <a:rPr lang="en-US" smtClean="0"/>
              <a:pPr/>
              <a:t>51</a:t>
            </a:fld>
            <a:endParaRPr lang="en-US" dirty="0"/>
          </a:p>
        </p:txBody>
      </p:sp>
      <p:pic>
        <p:nvPicPr>
          <p:cNvPr id="14" name="Picture 13">
            <a:extLst>
              <a:ext uri="{FF2B5EF4-FFF2-40B4-BE49-F238E27FC236}">
                <a16:creationId xmlns:a16="http://schemas.microsoft.com/office/drawing/2014/main" id="{A9E78BAD-367A-80D9-AA26-15ADB53A84AD}"/>
              </a:ext>
            </a:extLst>
          </p:cNvPr>
          <p:cNvPicPr>
            <a:picLocks noChangeAspect="1"/>
          </p:cNvPicPr>
          <p:nvPr/>
        </p:nvPicPr>
        <p:blipFill>
          <a:blip r:embed="rId3"/>
          <a:stretch>
            <a:fillRect/>
          </a:stretch>
        </p:blipFill>
        <p:spPr>
          <a:xfrm>
            <a:off x="432106" y="3644778"/>
            <a:ext cx="6166657" cy="2972058"/>
          </a:xfrm>
          <a:prstGeom prst="rect">
            <a:avLst/>
          </a:prstGeom>
        </p:spPr>
      </p:pic>
      <p:pic>
        <p:nvPicPr>
          <p:cNvPr id="18" name="Picture 17">
            <a:extLst>
              <a:ext uri="{FF2B5EF4-FFF2-40B4-BE49-F238E27FC236}">
                <a16:creationId xmlns:a16="http://schemas.microsoft.com/office/drawing/2014/main" id="{0F105469-70CB-DF1E-3550-2C03B36D567A}"/>
              </a:ext>
            </a:extLst>
          </p:cNvPr>
          <p:cNvPicPr>
            <a:picLocks noChangeAspect="1"/>
          </p:cNvPicPr>
          <p:nvPr/>
        </p:nvPicPr>
        <p:blipFill>
          <a:blip r:embed="rId4"/>
          <a:stretch>
            <a:fillRect/>
          </a:stretch>
        </p:blipFill>
        <p:spPr>
          <a:xfrm>
            <a:off x="6749592" y="1632597"/>
            <a:ext cx="5315104" cy="2497339"/>
          </a:xfrm>
          <a:prstGeom prst="rect">
            <a:avLst/>
          </a:prstGeom>
        </p:spPr>
      </p:pic>
    </p:spTree>
    <p:extLst>
      <p:ext uri="{BB962C8B-B14F-4D97-AF65-F5344CB8AC3E}">
        <p14:creationId xmlns:p14="http://schemas.microsoft.com/office/powerpoint/2010/main" val="20910213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326AB17-644E-4342-3625-01A3EEA53501}"/>
              </a:ext>
            </a:extLst>
          </p:cNvPr>
          <p:cNvSpPr>
            <a:spLocks noGrp="1"/>
          </p:cNvSpPr>
          <p:nvPr>
            <p:ph type="sldNum" sz="quarter" idx="12"/>
          </p:nvPr>
        </p:nvSpPr>
        <p:spPr/>
        <p:txBody>
          <a:bodyPr/>
          <a:lstStyle/>
          <a:p>
            <a:fld id="{D57F1E4F-1CFF-5643-939E-217C01CDF565}" type="slidenum">
              <a:rPr lang="en-US" smtClean="0"/>
              <a:pPr/>
              <a:t>52</a:t>
            </a:fld>
            <a:endParaRPr lang="en-US" dirty="0"/>
          </a:p>
        </p:txBody>
      </p:sp>
      <p:sp>
        <p:nvSpPr>
          <p:cNvPr id="6" name="Date Placeholder 5">
            <a:extLst>
              <a:ext uri="{FF2B5EF4-FFF2-40B4-BE49-F238E27FC236}">
                <a16:creationId xmlns:a16="http://schemas.microsoft.com/office/drawing/2014/main" id="{F5925D60-0A53-7FBF-DD05-307A3990A35F}"/>
              </a:ext>
            </a:extLst>
          </p:cNvPr>
          <p:cNvSpPr>
            <a:spLocks noGrp="1"/>
          </p:cNvSpPr>
          <p:nvPr>
            <p:ph type="dt" sz="half" idx="10"/>
          </p:nvPr>
        </p:nvSpPr>
        <p:spPr/>
        <p:txBody>
          <a:bodyPr/>
          <a:lstStyle/>
          <a:p>
            <a:fld id="{30E09524-02EB-42E3-AE4B-5ED5BEF2AEEE}" type="datetime1">
              <a:rPr lang="en-US" smtClean="0"/>
              <a:t>11/5/2023</a:t>
            </a:fld>
            <a:endParaRPr lang="en-US" dirty="0"/>
          </a:p>
        </p:txBody>
      </p:sp>
      <p:pic>
        <p:nvPicPr>
          <p:cNvPr id="7" name="Picture 6">
            <a:extLst>
              <a:ext uri="{FF2B5EF4-FFF2-40B4-BE49-F238E27FC236}">
                <a16:creationId xmlns:a16="http://schemas.microsoft.com/office/drawing/2014/main" id="{DEA1758B-FD3B-4CDB-B692-02A03B9A0E44}"/>
              </a:ext>
            </a:extLst>
          </p:cNvPr>
          <p:cNvPicPr>
            <a:picLocks noChangeAspect="1"/>
          </p:cNvPicPr>
          <p:nvPr/>
        </p:nvPicPr>
        <p:blipFill>
          <a:blip r:embed="rId2"/>
          <a:stretch>
            <a:fillRect/>
          </a:stretch>
        </p:blipFill>
        <p:spPr>
          <a:xfrm>
            <a:off x="904974" y="1586042"/>
            <a:ext cx="10124388" cy="4211443"/>
          </a:xfrm>
          <a:prstGeom prst="rect">
            <a:avLst/>
          </a:prstGeom>
        </p:spPr>
      </p:pic>
      <p:sp>
        <p:nvSpPr>
          <p:cNvPr id="4" name="Title 3">
            <a:extLst>
              <a:ext uri="{FF2B5EF4-FFF2-40B4-BE49-F238E27FC236}">
                <a16:creationId xmlns:a16="http://schemas.microsoft.com/office/drawing/2014/main" id="{84CDEF28-BCD7-D60F-783B-2DD69623156C}"/>
              </a:ext>
            </a:extLst>
          </p:cNvPr>
          <p:cNvSpPr>
            <a:spLocks noGrp="1"/>
          </p:cNvSpPr>
          <p:nvPr>
            <p:ph type="title"/>
          </p:nvPr>
        </p:nvSpPr>
        <p:spPr>
          <a:xfrm>
            <a:off x="2592925" y="624110"/>
            <a:ext cx="8911687" cy="776065"/>
          </a:xfrm>
        </p:spPr>
        <p:txBody>
          <a:bodyPr/>
          <a:lstStyle/>
          <a:p>
            <a:endParaRPr lang="en-US" dirty="0"/>
          </a:p>
        </p:txBody>
      </p:sp>
    </p:spTree>
    <p:extLst>
      <p:ext uri="{BB962C8B-B14F-4D97-AF65-F5344CB8AC3E}">
        <p14:creationId xmlns:p14="http://schemas.microsoft.com/office/powerpoint/2010/main" val="27599493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AB1D8-8FF9-F185-041E-BE6AC2B126DA}"/>
              </a:ext>
            </a:extLst>
          </p:cNvPr>
          <p:cNvSpPr>
            <a:spLocks noGrp="1"/>
          </p:cNvSpPr>
          <p:nvPr>
            <p:ph type="title"/>
          </p:nvPr>
        </p:nvSpPr>
        <p:spPr>
          <a:xfrm>
            <a:off x="2592925" y="624110"/>
            <a:ext cx="8911687" cy="629655"/>
          </a:xfrm>
        </p:spPr>
        <p:txBody>
          <a:bodyPr>
            <a:normAutofit fontScale="90000"/>
          </a:bodyPr>
          <a:lstStyle/>
          <a:p>
            <a:r>
              <a:rPr lang="en-US" b="1" i="0" dirty="0">
                <a:solidFill>
                  <a:srgbClr val="25265E"/>
                </a:solidFill>
                <a:effectLst/>
                <a:latin typeface="euclid_circular_a"/>
              </a:rPr>
              <a:t>Representation of Linked List</a:t>
            </a:r>
            <a:br>
              <a:rPr lang="en-US" b="1" i="0" dirty="0">
                <a:solidFill>
                  <a:srgbClr val="25265E"/>
                </a:solidFill>
                <a:effectLst/>
                <a:latin typeface="euclid_circular_a"/>
              </a:rPr>
            </a:br>
            <a:endParaRPr lang="en-US" dirty="0"/>
          </a:p>
        </p:txBody>
      </p:sp>
      <p:sp>
        <p:nvSpPr>
          <p:cNvPr id="3" name="Content Placeholder 2">
            <a:extLst>
              <a:ext uri="{FF2B5EF4-FFF2-40B4-BE49-F238E27FC236}">
                <a16:creationId xmlns:a16="http://schemas.microsoft.com/office/drawing/2014/main" id="{CD63E9CE-B163-9DD2-61D1-1A92A0EEBA4C}"/>
              </a:ext>
            </a:extLst>
          </p:cNvPr>
          <p:cNvSpPr>
            <a:spLocks noGrp="1"/>
          </p:cNvSpPr>
          <p:nvPr>
            <p:ph idx="1"/>
          </p:nvPr>
        </p:nvSpPr>
        <p:spPr>
          <a:xfrm>
            <a:off x="538097" y="1253766"/>
            <a:ext cx="10972800" cy="4980124"/>
          </a:xfrm>
        </p:spPr>
        <p:txBody>
          <a:bodyPr/>
          <a:lstStyle/>
          <a:p>
            <a:pPr algn="l"/>
            <a:r>
              <a:rPr lang="en-US" b="0" i="0" dirty="0">
                <a:effectLst/>
                <a:latin typeface="euclid_circular_a"/>
              </a:rPr>
              <a:t>Let's see how each node of the linked list is represented. Each node consists:</a:t>
            </a:r>
          </a:p>
          <a:p>
            <a:pPr algn="l">
              <a:buFont typeface="Arial" panose="020B0604020202020204" pitchFamily="34" charset="0"/>
              <a:buChar char="•"/>
            </a:pPr>
            <a:r>
              <a:rPr lang="en-US" b="0" i="0" dirty="0">
                <a:effectLst/>
                <a:latin typeface="euclid_circular_a"/>
              </a:rPr>
              <a:t>A data item</a:t>
            </a:r>
          </a:p>
          <a:p>
            <a:pPr algn="l">
              <a:buFont typeface="Arial" panose="020B0604020202020204" pitchFamily="34" charset="0"/>
              <a:buChar char="•"/>
            </a:pPr>
            <a:r>
              <a:rPr lang="en-US" b="0" i="0" dirty="0">
                <a:effectLst/>
                <a:latin typeface="euclid_circular_a"/>
              </a:rPr>
              <a:t>An address of another node</a:t>
            </a:r>
          </a:p>
          <a:p>
            <a:pPr algn="l"/>
            <a:r>
              <a:rPr lang="en-US" b="0" i="0" dirty="0">
                <a:effectLst/>
                <a:latin typeface="euclid_circular_a"/>
              </a:rPr>
              <a:t>We wrap both the data item and the next node reference in a struct as:</a:t>
            </a:r>
          </a:p>
          <a:p>
            <a:endParaRPr lang="en-US" dirty="0"/>
          </a:p>
        </p:txBody>
      </p:sp>
      <p:sp>
        <p:nvSpPr>
          <p:cNvPr id="5" name="Slide Number Placeholder 4">
            <a:extLst>
              <a:ext uri="{FF2B5EF4-FFF2-40B4-BE49-F238E27FC236}">
                <a16:creationId xmlns:a16="http://schemas.microsoft.com/office/drawing/2014/main" id="{BC613A35-4CF5-33E7-7B88-E586C365873F}"/>
              </a:ext>
            </a:extLst>
          </p:cNvPr>
          <p:cNvSpPr>
            <a:spLocks noGrp="1"/>
          </p:cNvSpPr>
          <p:nvPr>
            <p:ph type="sldNum" sz="quarter" idx="12"/>
          </p:nvPr>
        </p:nvSpPr>
        <p:spPr/>
        <p:txBody>
          <a:bodyPr/>
          <a:lstStyle/>
          <a:p>
            <a:fld id="{D57F1E4F-1CFF-5643-939E-217C01CDF565}" type="slidenum">
              <a:rPr lang="en-US" smtClean="0"/>
              <a:pPr/>
              <a:t>53</a:t>
            </a:fld>
            <a:endParaRPr lang="en-US" dirty="0"/>
          </a:p>
        </p:txBody>
      </p:sp>
      <p:pic>
        <p:nvPicPr>
          <p:cNvPr id="7" name="Picture 6">
            <a:extLst>
              <a:ext uri="{FF2B5EF4-FFF2-40B4-BE49-F238E27FC236}">
                <a16:creationId xmlns:a16="http://schemas.microsoft.com/office/drawing/2014/main" id="{48E85A84-00F6-7ECD-36A3-D42CAB4004F0}"/>
              </a:ext>
            </a:extLst>
          </p:cNvPr>
          <p:cNvPicPr>
            <a:picLocks noChangeAspect="1"/>
          </p:cNvPicPr>
          <p:nvPr/>
        </p:nvPicPr>
        <p:blipFill>
          <a:blip r:embed="rId2"/>
          <a:stretch>
            <a:fillRect/>
          </a:stretch>
        </p:blipFill>
        <p:spPr>
          <a:xfrm>
            <a:off x="1417009" y="3052197"/>
            <a:ext cx="1722269" cy="1036410"/>
          </a:xfrm>
          <a:prstGeom prst="rect">
            <a:avLst/>
          </a:prstGeom>
        </p:spPr>
      </p:pic>
      <p:sp>
        <p:nvSpPr>
          <p:cNvPr id="4" name="Date Placeholder 3">
            <a:extLst>
              <a:ext uri="{FF2B5EF4-FFF2-40B4-BE49-F238E27FC236}">
                <a16:creationId xmlns:a16="http://schemas.microsoft.com/office/drawing/2014/main" id="{D7A16778-8C4A-57B3-B159-4222106E93AA}"/>
              </a:ext>
            </a:extLst>
          </p:cNvPr>
          <p:cNvSpPr>
            <a:spLocks noGrp="1"/>
          </p:cNvSpPr>
          <p:nvPr>
            <p:ph type="dt" sz="half" idx="10"/>
          </p:nvPr>
        </p:nvSpPr>
        <p:spPr/>
        <p:txBody>
          <a:bodyPr/>
          <a:lstStyle/>
          <a:p>
            <a:fld id="{EEEF22BF-0062-42FE-BC8A-962129958A31}" type="datetime1">
              <a:rPr lang="en-US" smtClean="0"/>
              <a:t>11/5/2023</a:t>
            </a:fld>
            <a:endParaRPr lang="en-US" dirty="0"/>
          </a:p>
        </p:txBody>
      </p:sp>
    </p:spTree>
    <p:extLst>
      <p:ext uri="{BB962C8B-B14F-4D97-AF65-F5344CB8AC3E}">
        <p14:creationId xmlns:p14="http://schemas.microsoft.com/office/powerpoint/2010/main" val="9868028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3127-3653-B505-FE2E-7DC6BEF6CB45}"/>
              </a:ext>
            </a:extLst>
          </p:cNvPr>
          <p:cNvSpPr>
            <a:spLocks noGrp="1"/>
          </p:cNvSpPr>
          <p:nvPr>
            <p:ph type="title"/>
          </p:nvPr>
        </p:nvSpPr>
        <p:spPr>
          <a:xfrm>
            <a:off x="2592925" y="624110"/>
            <a:ext cx="8911687" cy="789911"/>
          </a:xfrm>
        </p:spPr>
        <p:txBody>
          <a:bodyPr/>
          <a:lstStyle/>
          <a:p>
            <a:r>
              <a:rPr lang="en-US" dirty="0"/>
              <a:t>Exercises</a:t>
            </a:r>
          </a:p>
        </p:txBody>
      </p:sp>
      <p:sp>
        <p:nvSpPr>
          <p:cNvPr id="3" name="Content Placeholder 2">
            <a:extLst>
              <a:ext uri="{FF2B5EF4-FFF2-40B4-BE49-F238E27FC236}">
                <a16:creationId xmlns:a16="http://schemas.microsoft.com/office/drawing/2014/main" id="{DCD76CF5-3BD0-3D8B-D25D-D2B2C8BD8958}"/>
              </a:ext>
            </a:extLst>
          </p:cNvPr>
          <p:cNvSpPr>
            <a:spLocks noGrp="1"/>
          </p:cNvSpPr>
          <p:nvPr>
            <p:ph idx="1"/>
          </p:nvPr>
        </p:nvSpPr>
        <p:spPr>
          <a:xfrm>
            <a:off x="687388" y="1414021"/>
            <a:ext cx="10817224" cy="4497201"/>
          </a:xfrm>
        </p:spPr>
        <p:txBody>
          <a:bodyPr/>
          <a:lstStyle/>
          <a:p>
            <a:r>
              <a:rPr lang="en-US" dirty="0"/>
              <a:t>Write a </a:t>
            </a:r>
            <a:r>
              <a:rPr lang="en-US" dirty="0" err="1"/>
              <a:t>c++</a:t>
            </a:r>
            <a:r>
              <a:rPr lang="en-US" dirty="0"/>
              <a:t> program that counts the number of nodes in a singly linked List.</a:t>
            </a:r>
          </a:p>
          <a:p>
            <a:r>
              <a:rPr lang="en-US" dirty="0"/>
              <a:t>Write a </a:t>
            </a:r>
            <a:r>
              <a:rPr lang="en-US" dirty="0" err="1"/>
              <a:t>c++</a:t>
            </a:r>
            <a:r>
              <a:rPr lang="en-US" dirty="0"/>
              <a:t> program that inserts an element at nth position in a singly linked List.</a:t>
            </a:r>
          </a:p>
          <a:p>
            <a:r>
              <a:rPr lang="en-US" dirty="0"/>
              <a:t>Write a </a:t>
            </a:r>
            <a:r>
              <a:rPr lang="en-US" dirty="0" err="1"/>
              <a:t>c++</a:t>
            </a:r>
            <a:r>
              <a:rPr lang="en-US" dirty="0"/>
              <a:t> program that delete an element from nth position in a singly linked List.</a:t>
            </a:r>
          </a:p>
          <a:p>
            <a:r>
              <a:rPr lang="en-US" dirty="0"/>
              <a:t>Write a </a:t>
            </a:r>
            <a:r>
              <a:rPr lang="en-US" dirty="0" err="1"/>
              <a:t>c++</a:t>
            </a:r>
            <a:r>
              <a:rPr lang="en-US" dirty="0"/>
              <a:t> program that reverse a list in linked list.</a:t>
            </a:r>
          </a:p>
          <a:p>
            <a:endParaRPr lang="en-US" dirty="0"/>
          </a:p>
          <a:p>
            <a:endParaRPr lang="en-US" dirty="0"/>
          </a:p>
        </p:txBody>
      </p:sp>
      <p:sp>
        <p:nvSpPr>
          <p:cNvPr id="4" name="Date Placeholder 3">
            <a:extLst>
              <a:ext uri="{FF2B5EF4-FFF2-40B4-BE49-F238E27FC236}">
                <a16:creationId xmlns:a16="http://schemas.microsoft.com/office/drawing/2014/main" id="{ACF56E46-7440-BCA7-D448-2342764D18F2}"/>
              </a:ext>
            </a:extLst>
          </p:cNvPr>
          <p:cNvSpPr>
            <a:spLocks noGrp="1"/>
          </p:cNvSpPr>
          <p:nvPr>
            <p:ph type="dt" sz="half" idx="10"/>
          </p:nvPr>
        </p:nvSpPr>
        <p:spPr/>
        <p:txBody>
          <a:bodyPr/>
          <a:lstStyle/>
          <a:p>
            <a:fld id="{942AAD53-7074-4F6C-8DB3-21FE35E14471}" type="datetime1">
              <a:rPr lang="en-US" smtClean="0"/>
              <a:t>11/5/2023</a:t>
            </a:fld>
            <a:endParaRPr lang="en-US" dirty="0"/>
          </a:p>
        </p:txBody>
      </p:sp>
      <p:sp>
        <p:nvSpPr>
          <p:cNvPr id="5" name="Slide Number Placeholder 4">
            <a:extLst>
              <a:ext uri="{FF2B5EF4-FFF2-40B4-BE49-F238E27FC236}">
                <a16:creationId xmlns:a16="http://schemas.microsoft.com/office/drawing/2014/main" id="{3382C325-5AD8-3617-7C5B-2AB33C526293}"/>
              </a:ext>
            </a:extLst>
          </p:cNvPr>
          <p:cNvSpPr>
            <a:spLocks noGrp="1"/>
          </p:cNvSpPr>
          <p:nvPr>
            <p:ph type="sldNum" sz="quarter" idx="12"/>
          </p:nvPr>
        </p:nvSpPr>
        <p:spPr/>
        <p:txBody>
          <a:bodyPr/>
          <a:lstStyle/>
          <a:p>
            <a:fld id="{D57F1E4F-1CFF-5643-939E-217C01CDF565}" type="slidenum">
              <a:rPr lang="en-US" smtClean="0"/>
              <a:pPr/>
              <a:t>54</a:t>
            </a:fld>
            <a:endParaRPr lang="en-US" dirty="0"/>
          </a:p>
        </p:txBody>
      </p:sp>
      <p:pic>
        <p:nvPicPr>
          <p:cNvPr id="7" name="Picture 6">
            <a:extLst>
              <a:ext uri="{FF2B5EF4-FFF2-40B4-BE49-F238E27FC236}">
                <a16:creationId xmlns:a16="http://schemas.microsoft.com/office/drawing/2014/main" id="{AFA62C1D-FF04-EE5F-6809-24C7C155C2A3}"/>
              </a:ext>
            </a:extLst>
          </p:cNvPr>
          <p:cNvPicPr>
            <a:picLocks noChangeAspect="1"/>
          </p:cNvPicPr>
          <p:nvPr/>
        </p:nvPicPr>
        <p:blipFill>
          <a:blip r:embed="rId2"/>
          <a:stretch>
            <a:fillRect/>
          </a:stretch>
        </p:blipFill>
        <p:spPr>
          <a:xfrm>
            <a:off x="1177584" y="3819578"/>
            <a:ext cx="8611346" cy="1028789"/>
          </a:xfrm>
          <a:prstGeom prst="rect">
            <a:avLst/>
          </a:prstGeom>
        </p:spPr>
      </p:pic>
      <p:pic>
        <p:nvPicPr>
          <p:cNvPr id="9" name="Picture 8">
            <a:extLst>
              <a:ext uri="{FF2B5EF4-FFF2-40B4-BE49-F238E27FC236}">
                <a16:creationId xmlns:a16="http://schemas.microsoft.com/office/drawing/2014/main" id="{114AA193-A196-7060-602C-013657767989}"/>
              </a:ext>
            </a:extLst>
          </p:cNvPr>
          <p:cNvPicPr>
            <a:picLocks noChangeAspect="1"/>
          </p:cNvPicPr>
          <p:nvPr/>
        </p:nvPicPr>
        <p:blipFill>
          <a:blip r:embed="rId3"/>
          <a:stretch>
            <a:fillRect/>
          </a:stretch>
        </p:blipFill>
        <p:spPr>
          <a:xfrm>
            <a:off x="1169963" y="5103432"/>
            <a:ext cx="8618967" cy="807790"/>
          </a:xfrm>
          <a:prstGeom prst="rect">
            <a:avLst/>
          </a:prstGeom>
        </p:spPr>
      </p:pic>
    </p:spTree>
    <p:extLst>
      <p:ext uri="{BB962C8B-B14F-4D97-AF65-F5344CB8AC3E}">
        <p14:creationId xmlns:p14="http://schemas.microsoft.com/office/powerpoint/2010/main" val="3100741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5E3BF-0B07-8391-D3FB-C477C37D8C72}"/>
              </a:ext>
            </a:extLst>
          </p:cNvPr>
          <p:cNvSpPr>
            <a:spLocks noGrp="1"/>
          </p:cNvSpPr>
          <p:nvPr>
            <p:ph type="title"/>
          </p:nvPr>
        </p:nvSpPr>
        <p:spPr>
          <a:xfrm>
            <a:off x="2592925" y="624110"/>
            <a:ext cx="8911687" cy="620228"/>
          </a:xfrm>
        </p:spPr>
        <p:txBody>
          <a:bodyPr>
            <a:normAutofit fontScale="90000"/>
          </a:bodyPr>
          <a:lstStyle/>
          <a:p>
            <a:r>
              <a:rPr lang="en-US" b="1" i="0" dirty="0">
                <a:solidFill>
                  <a:srgbClr val="000000"/>
                </a:solidFill>
                <a:effectLst/>
                <a:latin typeface="Open Sans" panose="020B0606030504020204" pitchFamily="34" charset="0"/>
              </a:rPr>
              <a:t>Structure Datatype in C++</a:t>
            </a:r>
            <a:endParaRPr lang="en-US" dirty="0"/>
          </a:p>
        </p:txBody>
      </p:sp>
      <p:sp>
        <p:nvSpPr>
          <p:cNvPr id="3" name="Content Placeholder 2">
            <a:extLst>
              <a:ext uri="{FF2B5EF4-FFF2-40B4-BE49-F238E27FC236}">
                <a16:creationId xmlns:a16="http://schemas.microsoft.com/office/drawing/2014/main" id="{6E3655DC-0747-9990-FE58-4C080B4036BF}"/>
              </a:ext>
            </a:extLst>
          </p:cNvPr>
          <p:cNvSpPr>
            <a:spLocks noGrp="1"/>
          </p:cNvSpPr>
          <p:nvPr>
            <p:ph idx="1"/>
          </p:nvPr>
        </p:nvSpPr>
        <p:spPr>
          <a:xfrm>
            <a:off x="414779" y="1244339"/>
            <a:ext cx="11089833" cy="4886098"/>
          </a:xfrm>
        </p:spPr>
        <p:txBody>
          <a:bodyPr/>
          <a:lstStyle/>
          <a:p>
            <a:r>
              <a:rPr lang="en-US" b="0" i="0" dirty="0">
                <a:effectLst/>
                <a:latin typeface="Minion Pro"/>
              </a:rPr>
              <a:t>Various Built-in Data types allow a programmer to store data elements that are of similar types. </a:t>
            </a:r>
          </a:p>
          <a:p>
            <a:r>
              <a:rPr lang="en-US" b="0" i="0" dirty="0">
                <a:effectLst/>
                <a:latin typeface="Minion Pro"/>
              </a:rPr>
              <a:t>For example, the Integer data type allows us to store only non-decimal numerical values, the Character</a:t>
            </a:r>
            <a:r>
              <a:rPr lang="en-US" b="0" i="0" u="none" strike="noStrike" dirty="0">
                <a:solidFill>
                  <a:srgbClr val="55BBEA"/>
                </a:solidFill>
                <a:effectLst/>
                <a:latin typeface="Minion Pro"/>
                <a:hlinkClick r:id="rId2"/>
              </a:rPr>
              <a:t> data type</a:t>
            </a:r>
            <a:r>
              <a:rPr lang="en-US" b="0" i="0" dirty="0">
                <a:effectLst/>
                <a:latin typeface="Minion Pro"/>
              </a:rPr>
              <a:t> allows us to store single characters in the variable, etc. </a:t>
            </a:r>
          </a:p>
          <a:p>
            <a:r>
              <a:rPr lang="en-US" b="0" i="0" dirty="0">
                <a:effectLst/>
                <a:latin typeface="Minion Pro"/>
              </a:rPr>
              <a:t>But what if we want to store a variety of data that are of different types? </a:t>
            </a:r>
          </a:p>
          <a:p>
            <a:r>
              <a:rPr lang="en-US" b="0" i="0" dirty="0">
                <a:effectLst/>
                <a:latin typeface="Minion Pro"/>
              </a:rPr>
              <a:t>For this purpose, programming languages allow the user to create a User-defined Data type. </a:t>
            </a:r>
          </a:p>
          <a:p>
            <a:r>
              <a:rPr lang="en-US" b="0" i="0" dirty="0">
                <a:effectLst/>
                <a:latin typeface="Minion Pro"/>
              </a:rPr>
              <a:t>These User-Defined data types store values of similar or different types. </a:t>
            </a:r>
          </a:p>
          <a:p>
            <a:r>
              <a:rPr lang="en-US" b="0" i="0" dirty="0">
                <a:effectLst/>
                <a:latin typeface="Minion Pro"/>
              </a:rPr>
              <a:t>One such User-defined Data type is the </a:t>
            </a:r>
            <a:r>
              <a:rPr lang="en-US" b="1" i="0" dirty="0">
                <a:effectLst/>
                <a:latin typeface="Minion Pro"/>
              </a:rPr>
              <a:t>Structure</a:t>
            </a:r>
            <a:r>
              <a:rPr lang="en-US" b="0" i="0" dirty="0">
                <a:effectLst/>
                <a:latin typeface="Minion Pro"/>
              </a:rPr>
              <a:t> Data type.</a:t>
            </a:r>
          </a:p>
          <a:p>
            <a:pPr algn="just">
              <a:buFont typeface="Arial" panose="020B0604020202020204" pitchFamily="34" charset="0"/>
              <a:buChar char="•"/>
            </a:pPr>
            <a:r>
              <a:rPr lang="en-US" b="0" i="1" dirty="0">
                <a:solidFill>
                  <a:srgbClr val="0B0B0B"/>
                </a:solidFill>
                <a:effectLst/>
                <a:latin typeface="Minion Pro"/>
              </a:rPr>
              <a:t>A </a:t>
            </a:r>
            <a:r>
              <a:rPr lang="en-US" b="1" i="1" dirty="0">
                <a:solidFill>
                  <a:srgbClr val="0B0B0B"/>
                </a:solidFill>
                <a:effectLst/>
                <a:latin typeface="Minion Pro"/>
              </a:rPr>
              <a:t>Structure</a:t>
            </a:r>
            <a:r>
              <a:rPr lang="en-US" b="0" i="1" dirty="0">
                <a:solidFill>
                  <a:srgbClr val="0B0B0B"/>
                </a:solidFill>
                <a:effectLst/>
                <a:latin typeface="Minion Pro"/>
              </a:rPr>
              <a:t> is a user-defined data type that is used to store similar, different data types or a combination of both under a </a:t>
            </a:r>
            <a:r>
              <a:rPr lang="en-US" i="1">
                <a:solidFill>
                  <a:srgbClr val="0B0B0B"/>
                </a:solidFill>
                <a:latin typeface="Minion Pro"/>
              </a:rPr>
              <a:t>single variable in </a:t>
            </a:r>
            <a:r>
              <a:rPr lang="en-US" i="1" dirty="0">
                <a:solidFill>
                  <a:srgbClr val="0B0B0B"/>
                </a:solidFill>
                <a:latin typeface="Minion Pro"/>
              </a:rPr>
              <a:t>C/C++ .</a:t>
            </a:r>
            <a:endParaRPr lang="en-US" b="0" i="0" dirty="0">
              <a:solidFill>
                <a:srgbClr val="0B0B0B"/>
              </a:solidFill>
              <a:effectLst/>
              <a:latin typeface="Minion Pro"/>
            </a:endParaRPr>
          </a:p>
          <a:p>
            <a:pPr algn="just">
              <a:buFont typeface="Arial" panose="020B0604020202020204" pitchFamily="34" charset="0"/>
              <a:buChar char="•"/>
            </a:pPr>
            <a:r>
              <a:rPr lang="en-US" b="0" i="1" dirty="0">
                <a:solidFill>
                  <a:srgbClr val="0B0B0B"/>
                </a:solidFill>
                <a:effectLst/>
                <a:latin typeface="Minion Pro"/>
              </a:rPr>
              <a:t>Unlike Array, a </a:t>
            </a:r>
            <a:r>
              <a:rPr lang="en-US" b="1" i="1" dirty="0">
                <a:solidFill>
                  <a:srgbClr val="0B0B0B"/>
                </a:solidFill>
                <a:effectLst/>
                <a:latin typeface="Minion Pro"/>
              </a:rPr>
              <a:t>Structure</a:t>
            </a:r>
            <a:r>
              <a:rPr lang="en-US" b="0" i="1" dirty="0">
                <a:solidFill>
                  <a:srgbClr val="0B0B0B"/>
                </a:solidFill>
                <a:effectLst/>
                <a:latin typeface="Minion Pro"/>
              </a:rPr>
              <a:t> is used to store a collection of different types of data elements under a single variable name.</a:t>
            </a:r>
            <a:endParaRPr lang="en-US" b="0" i="0" dirty="0">
              <a:solidFill>
                <a:srgbClr val="0B0B0B"/>
              </a:solidFill>
              <a:effectLst/>
              <a:latin typeface="Minion Pro"/>
            </a:endParaRPr>
          </a:p>
          <a:p>
            <a:pPr marL="0" indent="0">
              <a:buNone/>
            </a:pPr>
            <a:endParaRPr lang="en-US" dirty="0"/>
          </a:p>
        </p:txBody>
      </p:sp>
      <p:sp>
        <p:nvSpPr>
          <p:cNvPr id="5" name="Slide Number Placeholder 4">
            <a:extLst>
              <a:ext uri="{FF2B5EF4-FFF2-40B4-BE49-F238E27FC236}">
                <a16:creationId xmlns:a16="http://schemas.microsoft.com/office/drawing/2014/main" id="{9AA203AA-21F0-6013-1B61-18E3FA189631}"/>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
        <p:nvSpPr>
          <p:cNvPr id="4" name="Date Placeholder 3">
            <a:extLst>
              <a:ext uri="{FF2B5EF4-FFF2-40B4-BE49-F238E27FC236}">
                <a16:creationId xmlns:a16="http://schemas.microsoft.com/office/drawing/2014/main" id="{511F5D0C-5F17-C41A-1B6B-6855EE66D715}"/>
              </a:ext>
            </a:extLst>
          </p:cNvPr>
          <p:cNvSpPr>
            <a:spLocks noGrp="1"/>
          </p:cNvSpPr>
          <p:nvPr>
            <p:ph type="dt" sz="half" idx="10"/>
          </p:nvPr>
        </p:nvSpPr>
        <p:spPr/>
        <p:txBody>
          <a:bodyPr/>
          <a:lstStyle/>
          <a:p>
            <a:fld id="{1690964B-2C08-4F5B-9191-E21EFCD81C6A}" type="datetime1">
              <a:rPr lang="en-US" smtClean="0"/>
              <a:t>11/5/2023</a:t>
            </a:fld>
            <a:endParaRPr lang="en-US" dirty="0"/>
          </a:p>
        </p:txBody>
      </p:sp>
    </p:spTree>
    <p:extLst>
      <p:ext uri="{BB962C8B-B14F-4D97-AF65-F5344CB8AC3E}">
        <p14:creationId xmlns:p14="http://schemas.microsoft.com/office/powerpoint/2010/main" val="4013838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59CC6-F780-D88F-A699-330D5CA01593}"/>
              </a:ext>
            </a:extLst>
          </p:cNvPr>
          <p:cNvSpPr>
            <a:spLocks noGrp="1"/>
          </p:cNvSpPr>
          <p:nvPr>
            <p:ph type="title"/>
          </p:nvPr>
        </p:nvSpPr>
        <p:spPr>
          <a:xfrm>
            <a:off x="2592925" y="624110"/>
            <a:ext cx="8911687" cy="711631"/>
          </a:xfrm>
        </p:spPr>
        <p:txBody>
          <a:bodyPr>
            <a:normAutofit fontScale="90000"/>
          </a:bodyPr>
          <a:lstStyle/>
          <a:p>
            <a:r>
              <a:rPr lang="en-US" b="0" i="0" dirty="0">
                <a:solidFill>
                  <a:srgbClr val="333333"/>
                </a:solidFill>
                <a:effectLst/>
                <a:latin typeface="Noto Sans" panose="020B0502040504020204" pitchFamily="34" charset="0"/>
              </a:rPr>
              <a:t>Defining a Structure</a:t>
            </a:r>
            <a:br>
              <a:rPr lang="en-US" b="0" i="0" dirty="0">
                <a:solidFill>
                  <a:srgbClr val="333333"/>
                </a:solidFill>
                <a:effectLst/>
                <a:latin typeface="Noto Sans" panose="020B0502040504020204" pitchFamily="34" charset="0"/>
              </a:rPr>
            </a:br>
            <a:endParaRPr lang="en-US" dirty="0"/>
          </a:p>
        </p:txBody>
      </p:sp>
      <p:pic>
        <p:nvPicPr>
          <p:cNvPr id="7" name="Content Placeholder 6">
            <a:extLst>
              <a:ext uri="{FF2B5EF4-FFF2-40B4-BE49-F238E27FC236}">
                <a16:creationId xmlns:a16="http://schemas.microsoft.com/office/drawing/2014/main" id="{06CF1E0B-557B-8422-3E6C-093177B17977}"/>
              </a:ext>
            </a:extLst>
          </p:cNvPr>
          <p:cNvPicPr>
            <a:picLocks noGrp="1" noChangeAspect="1"/>
          </p:cNvPicPr>
          <p:nvPr>
            <p:ph idx="1"/>
          </p:nvPr>
        </p:nvPicPr>
        <p:blipFill>
          <a:blip r:embed="rId2"/>
          <a:stretch>
            <a:fillRect/>
          </a:stretch>
        </p:blipFill>
        <p:spPr>
          <a:xfrm>
            <a:off x="412341" y="1913292"/>
            <a:ext cx="1798476" cy="1714649"/>
          </a:xfrm>
        </p:spPr>
      </p:pic>
      <p:sp>
        <p:nvSpPr>
          <p:cNvPr id="5" name="Slide Number Placeholder 4">
            <a:extLst>
              <a:ext uri="{FF2B5EF4-FFF2-40B4-BE49-F238E27FC236}">
                <a16:creationId xmlns:a16="http://schemas.microsoft.com/office/drawing/2014/main" id="{178D1AE4-FF0F-4C14-8C73-90240252351E}"/>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
        <p:nvSpPr>
          <p:cNvPr id="9" name="TextBox 8">
            <a:extLst>
              <a:ext uri="{FF2B5EF4-FFF2-40B4-BE49-F238E27FC236}">
                <a16:creationId xmlns:a16="http://schemas.microsoft.com/office/drawing/2014/main" id="{5A2F331C-35D5-D5FD-68AD-43B860177264}"/>
              </a:ext>
            </a:extLst>
          </p:cNvPr>
          <p:cNvSpPr txBox="1"/>
          <p:nvPr/>
        </p:nvSpPr>
        <p:spPr>
          <a:xfrm>
            <a:off x="2432587" y="1359330"/>
            <a:ext cx="8911687" cy="646331"/>
          </a:xfrm>
          <a:prstGeom prst="rect">
            <a:avLst/>
          </a:prstGeom>
          <a:noFill/>
        </p:spPr>
        <p:txBody>
          <a:bodyPr wrap="square">
            <a:spAutoFit/>
          </a:bodyPr>
          <a:lstStyle/>
          <a:p>
            <a:r>
              <a:rPr lang="en-US" dirty="0"/>
              <a:t>In our case, let's name the structure as student. The members of the structure in our case are name, </a:t>
            </a:r>
            <a:r>
              <a:rPr lang="en-US" dirty="0" err="1"/>
              <a:t>roll_no</a:t>
            </a:r>
            <a:r>
              <a:rPr lang="en-US" dirty="0"/>
              <a:t> and </a:t>
            </a:r>
            <a:r>
              <a:rPr lang="en-US" dirty="0" err="1"/>
              <a:t>phone_number</a:t>
            </a:r>
            <a:r>
              <a:rPr lang="en-US" dirty="0"/>
              <a:t>.</a:t>
            </a:r>
          </a:p>
        </p:txBody>
      </p:sp>
      <p:sp>
        <p:nvSpPr>
          <p:cNvPr id="11" name="TextBox 10">
            <a:extLst>
              <a:ext uri="{FF2B5EF4-FFF2-40B4-BE49-F238E27FC236}">
                <a16:creationId xmlns:a16="http://schemas.microsoft.com/office/drawing/2014/main" id="{4676E87A-E11F-EAEA-0051-EBCFAB0D6148}"/>
              </a:ext>
            </a:extLst>
          </p:cNvPr>
          <p:cNvSpPr txBox="1"/>
          <p:nvPr/>
        </p:nvSpPr>
        <p:spPr>
          <a:xfrm>
            <a:off x="2726718" y="2029250"/>
            <a:ext cx="2796987" cy="1754326"/>
          </a:xfrm>
          <a:prstGeom prst="rect">
            <a:avLst/>
          </a:prstGeom>
          <a:noFill/>
          <a:ln>
            <a:solidFill>
              <a:schemeClr val="accent1"/>
            </a:solidFill>
          </a:ln>
        </p:spPr>
        <p:txBody>
          <a:bodyPr wrap="square">
            <a:spAutoFit/>
          </a:bodyPr>
          <a:lstStyle/>
          <a:p>
            <a:r>
              <a:rPr lang="en-US" dirty="0"/>
              <a:t>struct student</a:t>
            </a:r>
          </a:p>
          <a:p>
            <a:r>
              <a:rPr lang="en-US" dirty="0"/>
              <a:t>{</a:t>
            </a:r>
          </a:p>
          <a:p>
            <a:r>
              <a:rPr lang="en-US" dirty="0"/>
              <a:t>    int </a:t>
            </a:r>
            <a:r>
              <a:rPr lang="en-US" dirty="0" err="1"/>
              <a:t>roll_no</a:t>
            </a:r>
            <a:r>
              <a:rPr lang="en-US" dirty="0"/>
              <a:t>;</a:t>
            </a:r>
          </a:p>
          <a:p>
            <a:r>
              <a:rPr lang="en-US" dirty="0"/>
              <a:t>    string name;</a:t>
            </a:r>
          </a:p>
          <a:p>
            <a:r>
              <a:rPr lang="en-US" dirty="0"/>
              <a:t>    int </a:t>
            </a:r>
            <a:r>
              <a:rPr lang="en-US" dirty="0" err="1"/>
              <a:t>phone_number</a:t>
            </a:r>
            <a:r>
              <a:rPr lang="en-US" dirty="0"/>
              <a:t>;</a:t>
            </a:r>
          </a:p>
          <a:p>
            <a:r>
              <a:rPr lang="en-US" dirty="0"/>
              <a:t>};</a:t>
            </a:r>
          </a:p>
        </p:txBody>
      </p:sp>
      <p:pic>
        <p:nvPicPr>
          <p:cNvPr id="13" name="Picture 12">
            <a:extLst>
              <a:ext uri="{FF2B5EF4-FFF2-40B4-BE49-F238E27FC236}">
                <a16:creationId xmlns:a16="http://schemas.microsoft.com/office/drawing/2014/main" id="{4A6B97F0-0A83-DFF7-CCA9-74DF001CE906}"/>
              </a:ext>
            </a:extLst>
          </p:cNvPr>
          <p:cNvPicPr>
            <a:picLocks noChangeAspect="1"/>
          </p:cNvPicPr>
          <p:nvPr/>
        </p:nvPicPr>
        <p:blipFill>
          <a:blip r:embed="rId3"/>
          <a:stretch>
            <a:fillRect/>
          </a:stretch>
        </p:blipFill>
        <p:spPr>
          <a:xfrm>
            <a:off x="197599" y="3845696"/>
            <a:ext cx="3031376" cy="2013287"/>
          </a:xfrm>
          <a:prstGeom prst="rect">
            <a:avLst/>
          </a:prstGeom>
        </p:spPr>
      </p:pic>
      <p:pic>
        <p:nvPicPr>
          <p:cNvPr id="14" name="Picture 13">
            <a:extLst>
              <a:ext uri="{FF2B5EF4-FFF2-40B4-BE49-F238E27FC236}">
                <a16:creationId xmlns:a16="http://schemas.microsoft.com/office/drawing/2014/main" id="{7C9C53F3-5A6A-25D8-A262-B4761BE11FB4}"/>
              </a:ext>
            </a:extLst>
          </p:cNvPr>
          <p:cNvPicPr>
            <a:picLocks noChangeAspect="1"/>
          </p:cNvPicPr>
          <p:nvPr/>
        </p:nvPicPr>
        <p:blipFill>
          <a:blip r:embed="rId4"/>
          <a:stretch>
            <a:fillRect/>
          </a:stretch>
        </p:blipFill>
        <p:spPr>
          <a:xfrm>
            <a:off x="3198703" y="3888792"/>
            <a:ext cx="4960142" cy="1970192"/>
          </a:xfrm>
          <a:prstGeom prst="rect">
            <a:avLst/>
          </a:prstGeom>
        </p:spPr>
      </p:pic>
      <p:pic>
        <p:nvPicPr>
          <p:cNvPr id="16" name="Picture 15">
            <a:extLst>
              <a:ext uri="{FF2B5EF4-FFF2-40B4-BE49-F238E27FC236}">
                <a16:creationId xmlns:a16="http://schemas.microsoft.com/office/drawing/2014/main" id="{E6FC5E2F-9647-6A35-F8EE-5687D4194B63}"/>
              </a:ext>
            </a:extLst>
          </p:cNvPr>
          <p:cNvPicPr>
            <a:picLocks noChangeAspect="1"/>
          </p:cNvPicPr>
          <p:nvPr/>
        </p:nvPicPr>
        <p:blipFill rotWithShape="1">
          <a:blip r:embed="rId5"/>
          <a:srcRect l="6477" r="6376" b="11218"/>
          <a:stretch/>
        </p:blipFill>
        <p:spPr>
          <a:xfrm>
            <a:off x="5848617" y="1939154"/>
            <a:ext cx="5715000" cy="1891366"/>
          </a:xfrm>
          <a:prstGeom prst="rect">
            <a:avLst/>
          </a:prstGeom>
        </p:spPr>
      </p:pic>
      <p:sp>
        <p:nvSpPr>
          <p:cNvPr id="18" name="TextBox 17">
            <a:extLst>
              <a:ext uri="{FF2B5EF4-FFF2-40B4-BE49-F238E27FC236}">
                <a16:creationId xmlns:a16="http://schemas.microsoft.com/office/drawing/2014/main" id="{C8D25665-2E60-3565-C150-4B7A2B8BFF63}"/>
              </a:ext>
            </a:extLst>
          </p:cNvPr>
          <p:cNvSpPr txBox="1"/>
          <p:nvPr/>
        </p:nvSpPr>
        <p:spPr>
          <a:xfrm>
            <a:off x="8603572" y="4041012"/>
            <a:ext cx="3064482" cy="369332"/>
          </a:xfrm>
          <a:prstGeom prst="rect">
            <a:avLst/>
          </a:prstGeom>
          <a:noFill/>
        </p:spPr>
        <p:txBody>
          <a:bodyPr wrap="square">
            <a:spAutoFit/>
          </a:bodyPr>
          <a:lstStyle/>
          <a:p>
            <a:r>
              <a:rPr lang="en-US" dirty="0"/>
              <a:t>Components of Structures</a:t>
            </a:r>
          </a:p>
        </p:txBody>
      </p:sp>
      <p:sp>
        <p:nvSpPr>
          <p:cNvPr id="22" name="TextBox 21">
            <a:extLst>
              <a:ext uri="{FF2B5EF4-FFF2-40B4-BE49-F238E27FC236}">
                <a16:creationId xmlns:a16="http://schemas.microsoft.com/office/drawing/2014/main" id="{78641AD7-21D3-154B-A956-CF7A4A7562D7}"/>
              </a:ext>
            </a:extLst>
          </p:cNvPr>
          <p:cNvSpPr txBox="1"/>
          <p:nvPr/>
        </p:nvSpPr>
        <p:spPr>
          <a:xfrm>
            <a:off x="8277225" y="4433933"/>
            <a:ext cx="3717176" cy="1754326"/>
          </a:xfrm>
          <a:prstGeom prst="rect">
            <a:avLst/>
          </a:prstGeom>
          <a:noFill/>
          <a:ln>
            <a:solidFill>
              <a:schemeClr val="accent1"/>
            </a:solidFill>
          </a:ln>
        </p:spPr>
        <p:txBody>
          <a:bodyPr wrap="square">
            <a:spAutoFit/>
          </a:bodyPr>
          <a:lstStyle/>
          <a:p>
            <a:r>
              <a:rPr lang="en-US" b="1" dirty="0"/>
              <a:t>Data Member: </a:t>
            </a:r>
            <a:r>
              <a:rPr lang="en-US" dirty="0"/>
              <a:t>These members are variables of different data types in C++.</a:t>
            </a:r>
          </a:p>
          <a:p>
            <a:r>
              <a:rPr lang="en-US" b="1" dirty="0"/>
              <a:t>Member Functions: </a:t>
            </a:r>
            <a:r>
              <a:rPr lang="en-US" dirty="0"/>
              <a:t>These members are normal C++ functions. </a:t>
            </a:r>
          </a:p>
        </p:txBody>
      </p:sp>
      <p:sp>
        <p:nvSpPr>
          <p:cNvPr id="4" name="Date Placeholder 3">
            <a:extLst>
              <a:ext uri="{FF2B5EF4-FFF2-40B4-BE49-F238E27FC236}">
                <a16:creationId xmlns:a16="http://schemas.microsoft.com/office/drawing/2014/main" id="{6FAE47A7-35C9-CBF7-0303-78C0F2A15C82}"/>
              </a:ext>
            </a:extLst>
          </p:cNvPr>
          <p:cNvSpPr>
            <a:spLocks noGrp="1"/>
          </p:cNvSpPr>
          <p:nvPr>
            <p:ph type="dt" sz="half" idx="10"/>
          </p:nvPr>
        </p:nvSpPr>
        <p:spPr/>
        <p:txBody>
          <a:bodyPr/>
          <a:lstStyle/>
          <a:p>
            <a:fld id="{964F019B-F19F-4F19-AACC-26D7BC6CDB5B}" type="datetime1">
              <a:rPr lang="en-US" smtClean="0"/>
              <a:t>11/5/2023</a:t>
            </a:fld>
            <a:endParaRPr lang="en-US" dirty="0"/>
          </a:p>
        </p:txBody>
      </p:sp>
    </p:spTree>
    <p:extLst>
      <p:ext uri="{BB962C8B-B14F-4D97-AF65-F5344CB8AC3E}">
        <p14:creationId xmlns:p14="http://schemas.microsoft.com/office/powerpoint/2010/main" val="3812555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145B2-C0DF-B917-B21C-19AF9A9DDB8D}"/>
              </a:ext>
            </a:extLst>
          </p:cNvPr>
          <p:cNvSpPr>
            <a:spLocks noGrp="1"/>
          </p:cNvSpPr>
          <p:nvPr>
            <p:ph type="title"/>
          </p:nvPr>
        </p:nvSpPr>
        <p:spPr>
          <a:xfrm>
            <a:off x="2592925" y="624110"/>
            <a:ext cx="8911687" cy="639914"/>
          </a:xfrm>
        </p:spPr>
        <p:txBody>
          <a:bodyPr>
            <a:normAutofit fontScale="90000"/>
          </a:bodyPr>
          <a:lstStyle/>
          <a:p>
            <a:r>
              <a:rPr lang="en-US" b="0" i="0" dirty="0">
                <a:solidFill>
                  <a:srgbClr val="333333"/>
                </a:solidFill>
                <a:effectLst/>
                <a:latin typeface="Noto Sans" panose="020B0502040504020204" pitchFamily="34" charset="0"/>
              </a:rPr>
              <a:t>Declaration of Structure Variable</a:t>
            </a:r>
            <a:endParaRPr lang="en-US" dirty="0"/>
          </a:p>
        </p:txBody>
      </p:sp>
      <p:sp>
        <p:nvSpPr>
          <p:cNvPr id="3" name="Content Placeholder 2">
            <a:extLst>
              <a:ext uri="{FF2B5EF4-FFF2-40B4-BE49-F238E27FC236}">
                <a16:creationId xmlns:a16="http://schemas.microsoft.com/office/drawing/2014/main" id="{7458B928-7BBE-E071-3350-DFC003CF4F4F}"/>
              </a:ext>
            </a:extLst>
          </p:cNvPr>
          <p:cNvSpPr>
            <a:spLocks noGrp="1"/>
          </p:cNvSpPr>
          <p:nvPr>
            <p:ph idx="1"/>
          </p:nvPr>
        </p:nvSpPr>
        <p:spPr>
          <a:xfrm>
            <a:off x="531812" y="1264025"/>
            <a:ext cx="10972800" cy="4866412"/>
          </a:xfrm>
        </p:spPr>
        <p:txBody>
          <a:bodyPr/>
          <a:lstStyle/>
          <a:p>
            <a:r>
              <a:rPr lang="en-US" b="0" i="0" dirty="0">
                <a:solidFill>
                  <a:srgbClr val="333333"/>
                </a:solidFill>
                <a:effectLst/>
                <a:latin typeface="Noto Sans" panose="020B0502040504020204" pitchFamily="34" charset="0"/>
              </a:rPr>
              <a:t>Just as we declare variables of type int, char </a:t>
            </a:r>
            <a:r>
              <a:rPr lang="en-US" b="0" i="0" dirty="0" err="1">
                <a:solidFill>
                  <a:srgbClr val="333333"/>
                </a:solidFill>
                <a:effectLst/>
                <a:latin typeface="Noto Sans" panose="020B0502040504020204" pitchFamily="34" charset="0"/>
              </a:rPr>
              <a:t>etc</a:t>
            </a:r>
            <a:r>
              <a:rPr lang="en-US" b="0" i="0" dirty="0">
                <a:solidFill>
                  <a:srgbClr val="333333"/>
                </a:solidFill>
                <a:effectLst/>
                <a:latin typeface="Noto Sans" panose="020B0502040504020204" pitchFamily="34" charset="0"/>
              </a:rPr>
              <a:t>, we can declare variables of a structure as well.</a:t>
            </a:r>
          </a:p>
          <a:p>
            <a:r>
              <a:rPr lang="en-US" b="0" i="0" dirty="0">
                <a:solidFill>
                  <a:srgbClr val="333333"/>
                </a:solidFill>
                <a:effectLst/>
                <a:latin typeface="Noto Sans" panose="020B0502040504020204" pitchFamily="34" charset="0"/>
              </a:rPr>
              <a:t>Suppose we want to store the roll no, name and phone number of three students. </a:t>
            </a:r>
          </a:p>
          <a:p>
            <a:r>
              <a:rPr lang="en-US" b="0" i="0" dirty="0">
                <a:solidFill>
                  <a:srgbClr val="333333"/>
                </a:solidFill>
                <a:effectLst/>
                <a:latin typeface="Noto Sans" panose="020B0502040504020204" pitchFamily="34" charset="0"/>
              </a:rPr>
              <a:t>For this, we will define a structure named </a:t>
            </a:r>
            <a:r>
              <a:rPr lang="en-US" b="1" i="0" dirty="0">
                <a:solidFill>
                  <a:srgbClr val="333333"/>
                </a:solidFill>
                <a:effectLst/>
                <a:latin typeface="Noto Sans" panose="020B0502040504020204" pitchFamily="34" charset="0"/>
              </a:rPr>
              <a:t>student</a:t>
            </a:r>
            <a:r>
              <a:rPr lang="en-US" b="0" i="0" dirty="0">
                <a:solidFill>
                  <a:srgbClr val="333333"/>
                </a:solidFill>
                <a:effectLst/>
                <a:latin typeface="Noto Sans" panose="020B0502040504020204" pitchFamily="34" charset="0"/>
              </a:rPr>
              <a:t> (as declared above) and then declare three variables, say </a:t>
            </a:r>
            <a:r>
              <a:rPr lang="en-US" b="1" i="0" dirty="0">
                <a:solidFill>
                  <a:srgbClr val="333333"/>
                </a:solidFill>
                <a:effectLst/>
                <a:latin typeface="Noto Sans" panose="020B0502040504020204" pitchFamily="34" charset="0"/>
              </a:rPr>
              <a:t>p1</a:t>
            </a:r>
            <a:r>
              <a:rPr lang="en-US" b="0" i="0" dirty="0">
                <a:solidFill>
                  <a:srgbClr val="333333"/>
                </a:solidFill>
                <a:effectLst/>
                <a:latin typeface="Noto Sans" panose="020B0502040504020204" pitchFamily="34" charset="0"/>
              </a:rPr>
              <a:t>, </a:t>
            </a:r>
            <a:r>
              <a:rPr lang="en-US" b="1" i="0" dirty="0">
                <a:solidFill>
                  <a:srgbClr val="333333"/>
                </a:solidFill>
                <a:effectLst/>
                <a:latin typeface="Noto Sans" panose="020B0502040504020204" pitchFamily="34" charset="0"/>
              </a:rPr>
              <a:t>p2</a:t>
            </a:r>
            <a:r>
              <a:rPr lang="en-US" b="0" i="0" dirty="0">
                <a:solidFill>
                  <a:srgbClr val="333333"/>
                </a:solidFill>
                <a:effectLst/>
                <a:latin typeface="Noto Sans" panose="020B0502040504020204" pitchFamily="34" charset="0"/>
              </a:rPr>
              <a:t> and </a:t>
            </a:r>
            <a:r>
              <a:rPr lang="en-US" b="1" i="0" dirty="0">
                <a:solidFill>
                  <a:srgbClr val="333333"/>
                </a:solidFill>
                <a:effectLst/>
                <a:latin typeface="Noto Sans" panose="020B0502040504020204" pitchFamily="34" charset="0"/>
              </a:rPr>
              <a:t>p3</a:t>
            </a:r>
            <a:r>
              <a:rPr lang="en-US" b="0" i="0" dirty="0">
                <a:solidFill>
                  <a:srgbClr val="333333"/>
                </a:solidFill>
                <a:effectLst/>
                <a:latin typeface="Noto Sans" panose="020B0502040504020204" pitchFamily="34" charset="0"/>
              </a:rPr>
              <a:t> (which will represent the three students respectively) of type 'student’. </a:t>
            </a:r>
          </a:p>
          <a:p>
            <a:r>
              <a:rPr lang="en-US" b="0" i="0" dirty="0">
                <a:solidFill>
                  <a:srgbClr val="333333"/>
                </a:solidFill>
                <a:effectLst/>
                <a:latin typeface="Noto Sans" panose="020B0502040504020204" pitchFamily="34" charset="0"/>
              </a:rPr>
              <a:t>This declaration will be done in the main function.</a:t>
            </a:r>
            <a:endParaRPr lang="en-US" dirty="0"/>
          </a:p>
        </p:txBody>
      </p:sp>
      <p:sp>
        <p:nvSpPr>
          <p:cNvPr id="5" name="Slide Number Placeholder 4">
            <a:extLst>
              <a:ext uri="{FF2B5EF4-FFF2-40B4-BE49-F238E27FC236}">
                <a16:creationId xmlns:a16="http://schemas.microsoft.com/office/drawing/2014/main" id="{4E56BC41-9390-CE32-7350-811060A3FC20}"/>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7" name="TextBox 6">
            <a:extLst>
              <a:ext uri="{FF2B5EF4-FFF2-40B4-BE49-F238E27FC236}">
                <a16:creationId xmlns:a16="http://schemas.microsoft.com/office/drawing/2014/main" id="{35E3C3D7-6BFC-51DB-4111-E02E0DF3C0A8}"/>
              </a:ext>
            </a:extLst>
          </p:cNvPr>
          <p:cNvSpPr txBox="1"/>
          <p:nvPr/>
        </p:nvSpPr>
        <p:spPr>
          <a:xfrm>
            <a:off x="1102659" y="3429000"/>
            <a:ext cx="3352800" cy="3139321"/>
          </a:xfrm>
          <a:prstGeom prst="rect">
            <a:avLst/>
          </a:prstGeom>
          <a:noFill/>
          <a:ln>
            <a:solidFill>
              <a:schemeClr val="accent1"/>
            </a:solidFill>
          </a:ln>
        </p:spPr>
        <p:txBody>
          <a:bodyPr wrap="square">
            <a:spAutoFit/>
          </a:bodyPr>
          <a:lstStyle/>
          <a:p>
            <a:r>
              <a:rPr lang="en-US" dirty="0"/>
              <a:t>struct student</a:t>
            </a:r>
          </a:p>
          <a:p>
            <a:r>
              <a:rPr lang="en-US" dirty="0"/>
              <a:t>{</a:t>
            </a:r>
          </a:p>
          <a:p>
            <a:r>
              <a:rPr lang="en-US" dirty="0"/>
              <a:t>    int </a:t>
            </a:r>
            <a:r>
              <a:rPr lang="en-US" dirty="0" err="1"/>
              <a:t>roll_no</a:t>
            </a:r>
            <a:r>
              <a:rPr lang="en-US" dirty="0"/>
              <a:t>;</a:t>
            </a:r>
          </a:p>
          <a:p>
            <a:r>
              <a:rPr lang="en-US" dirty="0"/>
              <a:t>    string name;</a:t>
            </a:r>
          </a:p>
          <a:p>
            <a:r>
              <a:rPr lang="en-US" dirty="0"/>
              <a:t>    int </a:t>
            </a:r>
            <a:r>
              <a:rPr lang="en-US" dirty="0" err="1"/>
              <a:t>phone_number</a:t>
            </a:r>
            <a:r>
              <a:rPr lang="en-US" dirty="0"/>
              <a:t>;</a:t>
            </a:r>
          </a:p>
          <a:p>
            <a:r>
              <a:rPr lang="en-US" dirty="0"/>
              <a:t>};</a:t>
            </a:r>
          </a:p>
          <a:p>
            <a:r>
              <a:rPr lang="en-US" dirty="0"/>
              <a:t>int main()</a:t>
            </a:r>
          </a:p>
          <a:p>
            <a:r>
              <a:rPr lang="en-US" dirty="0"/>
              <a:t>{</a:t>
            </a:r>
          </a:p>
          <a:p>
            <a:r>
              <a:rPr lang="en-US" dirty="0"/>
              <a:t>    struct student p1, p2, p3;</a:t>
            </a:r>
          </a:p>
          <a:p>
            <a:r>
              <a:rPr lang="en-US" dirty="0"/>
              <a:t>    return 0;</a:t>
            </a:r>
          </a:p>
          <a:p>
            <a:r>
              <a:rPr lang="en-US" dirty="0"/>
              <a:t>}</a:t>
            </a:r>
          </a:p>
        </p:txBody>
      </p:sp>
      <p:sp>
        <p:nvSpPr>
          <p:cNvPr id="9" name="TextBox 8">
            <a:extLst>
              <a:ext uri="{FF2B5EF4-FFF2-40B4-BE49-F238E27FC236}">
                <a16:creationId xmlns:a16="http://schemas.microsoft.com/office/drawing/2014/main" id="{B8699C5B-70A3-6ADF-19E5-1EE3DFF1132D}"/>
              </a:ext>
            </a:extLst>
          </p:cNvPr>
          <p:cNvSpPr txBox="1"/>
          <p:nvPr/>
        </p:nvSpPr>
        <p:spPr>
          <a:xfrm>
            <a:off x="4932035" y="3374065"/>
            <a:ext cx="6096000" cy="646331"/>
          </a:xfrm>
          <a:prstGeom prst="rect">
            <a:avLst/>
          </a:prstGeom>
          <a:noFill/>
        </p:spPr>
        <p:txBody>
          <a:bodyPr wrap="square">
            <a:spAutoFit/>
          </a:bodyPr>
          <a:lstStyle/>
          <a:p>
            <a:r>
              <a:rPr lang="en-US" dirty="0"/>
              <a:t>We can also declare structure variables at the time of defining the structure as follows.</a:t>
            </a:r>
          </a:p>
        </p:txBody>
      </p:sp>
      <p:sp>
        <p:nvSpPr>
          <p:cNvPr id="11" name="TextBox 10">
            <a:extLst>
              <a:ext uri="{FF2B5EF4-FFF2-40B4-BE49-F238E27FC236}">
                <a16:creationId xmlns:a16="http://schemas.microsoft.com/office/drawing/2014/main" id="{6A701453-DE01-EB7B-7F91-A023F973651F}"/>
              </a:ext>
            </a:extLst>
          </p:cNvPr>
          <p:cNvSpPr txBox="1"/>
          <p:nvPr/>
        </p:nvSpPr>
        <p:spPr>
          <a:xfrm>
            <a:off x="4567237" y="4293503"/>
            <a:ext cx="2752725" cy="1754326"/>
          </a:xfrm>
          <a:prstGeom prst="rect">
            <a:avLst/>
          </a:prstGeom>
          <a:noFill/>
          <a:ln>
            <a:solidFill>
              <a:schemeClr val="accent1"/>
            </a:solidFill>
          </a:ln>
        </p:spPr>
        <p:txBody>
          <a:bodyPr wrap="square">
            <a:spAutoFit/>
          </a:bodyPr>
          <a:lstStyle/>
          <a:p>
            <a:r>
              <a:rPr lang="en-US" dirty="0"/>
              <a:t>struct student</a:t>
            </a:r>
          </a:p>
          <a:p>
            <a:r>
              <a:rPr lang="en-US" dirty="0"/>
              <a:t>{</a:t>
            </a:r>
          </a:p>
          <a:p>
            <a:r>
              <a:rPr lang="en-US" dirty="0"/>
              <a:t>    int </a:t>
            </a:r>
            <a:r>
              <a:rPr lang="en-US" dirty="0" err="1"/>
              <a:t>roll_no</a:t>
            </a:r>
            <a:r>
              <a:rPr lang="en-US" dirty="0"/>
              <a:t>;</a:t>
            </a:r>
          </a:p>
          <a:p>
            <a:r>
              <a:rPr lang="en-US" dirty="0"/>
              <a:t>    string name;</a:t>
            </a:r>
          </a:p>
          <a:p>
            <a:r>
              <a:rPr lang="en-US" dirty="0"/>
              <a:t>    int </a:t>
            </a:r>
            <a:r>
              <a:rPr lang="en-US" dirty="0" err="1"/>
              <a:t>phone_number</a:t>
            </a:r>
            <a:r>
              <a:rPr lang="en-US" dirty="0"/>
              <a:t>;</a:t>
            </a:r>
          </a:p>
          <a:p>
            <a:r>
              <a:rPr lang="en-US" dirty="0"/>
              <a:t>}p1, p2, p3;</a:t>
            </a:r>
          </a:p>
        </p:txBody>
      </p:sp>
      <p:pic>
        <p:nvPicPr>
          <p:cNvPr id="12" name="Picture 11">
            <a:extLst>
              <a:ext uri="{FF2B5EF4-FFF2-40B4-BE49-F238E27FC236}">
                <a16:creationId xmlns:a16="http://schemas.microsoft.com/office/drawing/2014/main" id="{F645BD30-BC02-5E83-AC83-526AE81D7D1B}"/>
              </a:ext>
            </a:extLst>
          </p:cNvPr>
          <p:cNvPicPr>
            <a:picLocks noChangeAspect="1"/>
          </p:cNvPicPr>
          <p:nvPr/>
        </p:nvPicPr>
        <p:blipFill rotWithShape="1">
          <a:blip r:embed="rId2"/>
          <a:srcRect l="4572" r="6374" b="26904"/>
          <a:stretch/>
        </p:blipFill>
        <p:spPr>
          <a:xfrm>
            <a:off x="7516813" y="4020396"/>
            <a:ext cx="4143375" cy="1871666"/>
          </a:xfrm>
          <a:prstGeom prst="rect">
            <a:avLst/>
          </a:prstGeom>
        </p:spPr>
      </p:pic>
      <p:sp>
        <p:nvSpPr>
          <p:cNvPr id="4" name="Date Placeholder 3">
            <a:extLst>
              <a:ext uri="{FF2B5EF4-FFF2-40B4-BE49-F238E27FC236}">
                <a16:creationId xmlns:a16="http://schemas.microsoft.com/office/drawing/2014/main" id="{3D7618DB-405C-31C9-15CF-24F3FC74F3A3}"/>
              </a:ext>
            </a:extLst>
          </p:cNvPr>
          <p:cNvSpPr>
            <a:spLocks noGrp="1"/>
          </p:cNvSpPr>
          <p:nvPr>
            <p:ph type="dt" sz="half" idx="10"/>
          </p:nvPr>
        </p:nvSpPr>
        <p:spPr/>
        <p:txBody>
          <a:bodyPr/>
          <a:lstStyle/>
          <a:p>
            <a:fld id="{4A6434E4-A06D-411B-9F67-3331393EC5D7}" type="datetime1">
              <a:rPr lang="en-US" smtClean="0"/>
              <a:t>11/5/2023</a:t>
            </a:fld>
            <a:endParaRPr lang="en-US" dirty="0"/>
          </a:p>
        </p:txBody>
      </p:sp>
    </p:spTree>
    <p:extLst>
      <p:ext uri="{BB962C8B-B14F-4D97-AF65-F5344CB8AC3E}">
        <p14:creationId xmlns:p14="http://schemas.microsoft.com/office/powerpoint/2010/main" val="4037526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60D5E-3B93-0DB6-D3AB-F19BFAA1A798}"/>
              </a:ext>
            </a:extLst>
          </p:cNvPr>
          <p:cNvSpPr>
            <a:spLocks noGrp="1"/>
          </p:cNvSpPr>
          <p:nvPr>
            <p:ph type="title"/>
          </p:nvPr>
        </p:nvSpPr>
        <p:spPr>
          <a:xfrm>
            <a:off x="2592925" y="624110"/>
            <a:ext cx="8911687" cy="690340"/>
          </a:xfrm>
        </p:spPr>
        <p:txBody>
          <a:bodyPr/>
          <a:lstStyle/>
          <a:p>
            <a:r>
              <a:rPr lang="en-US" dirty="0"/>
              <a:t>Accessing Structure Members</a:t>
            </a:r>
          </a:p>
        </p:txBody>
      </p:sp>
      <p:sp>
        <p:nvSpPr>
          <p:cNvPr id="5" name="Slide Number Placeholder 4">
            <a:extLst>
              <a:ext uri="{FF2B5EF4-FFF2-40B4-BE49-F238E27FC236}">
                <a16:creationId xmlns:a16="http://schemas.microsoft.com/office/drawing/2014/main" id="{9E8A8EF3-6C6B-D399-D32F-8870D2F23DC2}"/>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8" name="Picture 7">
            <a:extLst>
              <a:ext uri="{FF2B5EF4-FFF2-40B4-BE49-F238E27FC236}">
                <a16:creationId xmlns:a16="http://schemas.microsoft.com/office/drawing/2014/main" id="{8596B45E-8D05-0355-CE57-DB71A465A542}"/>
              </a:ext>
            </a:extLst>
          </p:cNvPr>
          <p:cNvPicPr>
            <a:picLocks noChangeAspect="1"/>
          </p:cNvPicPr>
          <p:nvPr/>
        </p:nvPicPr>
        <p:blipFill rotWithShape="1">
          <a:blip r:embed="rId2"/>
          <a:srcRect l="6406" t="11866" r="6406"/>
          <a:stretch/>
        </p:blipFill>
        <p:spPr>
          <a:xfrm>
            <a:off x="246223" y="1419225"/>
            <a:ext cx="6802545" cy="3719533"/>
          </a:xfrm>
          <a:prstGeom prst="rect">
            <a:avLst/>
          </a:prstGeom>
        </p:spPr>
      </p:pic>
      <p:sp>
        <p:nvSpPr>
          <p:cNvPr id="10" name="TextBox 9">
            <a:extLst>
              <a:ext uri="{FF2B5EF4-FFF2-40B4-BE49-F238E27FC236}">
                <a16:creationId xmlns:a16="http://schemas.microsoft.com/office/drawing/2014/main" id="{003C2B39-6DE9-0680-1387-CC3420E41AC0}"/>
              </a:ext>
            </a:extLst>
          </p:cNvPr>
          <p:cNvSpPr txBox="1"/>
          <p:nvPr/>
        </p:nvSpPr>
        <p:spPr>
          <a:xfrm>
            <a:off x="7267575" y="1514475"/>
            <a:ext cx="4419868" cy="2031325"/>
          </a:xfrm>
          <a:prstGeom prst="rect">
            <a:avLst/>
          </a:prstGeom>
          <a:noFill/>
        </p:spPr>
        <p:txBody>
          <a:bodyPr wrap="square">
            <a:spAutoFit/>
          </a:bodyPr>
          <a:lstStyle/>
          <a:p>
            <a:r>
              <a:rPr lang="en-US" dirty="0"/>
              <a:t>Now, let's see how to enter the details of each student i.e. </a:t>
            </a:r>
            <a:r>
              <a:rPr lang="en-US" dirty="0" err="1"/>
              <a:t>roll_no</a:t>
            </a:r>
            <a:r>
              <a:rPr lang="en-US" dirty="0"/>
              <a:t>, name and phone number.</a:t>
            </a:r>
          </a:p>
          <a:p>
            <a:r>
              <a:rPr lang="en-US" dirty="0"/>
              <a:t>Suppose we want to assign a roll number to the first student. </a:t>
            </a:r>
          </a:p>
          <a:p>
            <a:r>
              <a:rPr lang="en-US" dirty="0"/>
              <a:t>For that, we need to access the roll number of the first student. </a:t>
            </a:r>
          </a:p>
        </p:txBody>
      </p:sp>
      <p:pic>
        <p:nvPicPr>
          <p:cNvPr id="12" name="Picture 11">
            <a:extLst>
              <a:ext uri="{FF2B5EF4-FFF2-40B4-BE49-F238E27FC236}">
                <a16:creationId xmlns:a16="http://schemas.microsoft.com/office/drawing/2014/main" id="{FA3FE904-A962-9C03-3855-1252DC0D97D2}"/>
              </a:ext>
            </a:extLst>
          </p:cNvPr>
          <p:cNvPicPr>
            <a:picLocks noChangeAspect="1"/>
          </p:cNvPicPr>
          <p:nvPr/>
        </p:nvPicPr>
        <p:blipFill>
          <a:blip r:embed="rId3"/>
          <a:stretch>
            <a:fillRect/>
          </a:stretch>
        </p:blipFill>
        <p:spPr>
          <a:xfrm>
            <a:off x="7410450" y="3745825"/>
            <a:ext cx="1369745" cy="588050"/>
          </a:xfrm>
          <a:prstGeom prst="rect">
            <a:avLst/>
          </a:prstGeom>
        </p:spPr>
      </p:pic>
      <p:sp>
        <p:nvSpPr>
          <p:cNvPr id="14" name="TextBox 13">
            <a:extLst>
              <a:ext uri="{FF2B5EF4-FFF2-40B4-BE49-F238E27FC236}">
                <a16:creationId xmlns:a16="http://schemas.microsoft.com/office/drawing/2014/main" id="{39A183DE-252C-8A91-9D8F-CBAF66D88B9C}"/>
              </a:ext>
            </a:extLst>
          </p:cNvPr>
          <p:cNvSpPr txBox="1"/>
          <p:nvPr/>
        </p:nvSpPr>
        <p:spPr>
          <a:xfrm>
            <a:off x="684105" y="5405076"/>
            <a:ext cx="11098320" cy="646331"/>
          </a:xfrm>
          <a:prstGeom prst="rect">
            <a:avLst/>
          </a:prstGeom>
          <a:noFill/>
        </p:spPr>
        <p:txBody>
          <a:bodyPr wrap="square">
            <a:spAutoFit/>
          </a:bodyPr>
          <a:lstStyle/>
          <a:p>
            <a:pPr fontAlgn="base"/>
            <a:r>
              <a:rPr lang="en-US" dirty="0"/>
              <a:t>The </a:t>
            </a:r>
            <a:r>
              <a:rPr lang="en-US" b="1" i="1" dirty="0"/>
              <a:t>dot operator</a:t>
            </a:r>
            <a:r>
              <a:rPr lang="en-US" dirty="0"/>
              <a:t> is one way to initialize individual members of a structure variable in the body of your program. </a:t>
            </a:r>
          </a:p>
        </p:txBody>
      </p:sp>
      <p:sp>
        <p:nvSpPr>
          <p:cNvPr id="16" name="TextBox 15">
            <a:extLst>
              <a:ext uri="{FF2B5EF4-FFF2-40B4-BE49-F238E27FC236}">
                <a16:creationId xmlns:a16="http://schemas.microsoft.com/office/drawing/2014/main" id="{F7A91E37-3914-0E87-940C-CA82B843ED91}"/>
              </a:ext>
            </a:extLst>
          </p:cNvPr>
          <p:cNvSpPr txBox="1"/>
          <p:nvPr/>
        </p:nvSpPr>
        <p:spPr>
          <a:xfrm>
            <a:off x="7267575" y="4453171"/>
            <a:ext cx="4752975" cy="923330"/>
          </a:xfrm>
          <a:prstGeom prst="rect">
            <a:avLst/>
          </a:prstGeom>
          <a:noFill/>
          <a:ln>
            <a:solidFill>
              <a:schemeClr val="accent1"/>
            </a:solidFill>
          </a:ln>
        </p:spPr>
        <p:txBody>
          <a:bodyPr wrap="square">
            <a:spAutoFit/>
          </a:bodyPr>
          <a:lstStyle/>
          <a:p>
            <a:r>
              <a:rPr lang="en-US" dirty="0"/>
              <a:t>This means that we use dot (.) to use variables in a structure. p1.roll_no can be understood as </a:t>
            </a:r>
            <a:r>
              <a:rPr lang="en-US" dirty="0" err="1"/>
              <a:t>roll_no</a:t>
            </a:r>
            <a:r>
              <a:rPr lang="en-US" dirty="0"/>
              <a:t> of p1.</a:t>
            </a:r>
          </a:p>
        </p:txBody>
      </p:sp>
      <p:sp>
        <p:nvSpPr>
          <p:cNvPr id="4" name="Date Placeholder 3">
            <a:extLst>
              <a:ext uri="{FF2B5EF4-FFF2-40B4-BE49-F238E27FC236}">
                <a16:creationId xmlns:a16="http://schemas.microsoft.com/office/drawing/2014/main" id="{6DC345B5-46C6-7CEE-D5DC-9DE90E12BD83}"/>
              </a:ext>
            </a:extLst>
          </p:cNvPr>
          <p:cNvSpPr>
            <a:spLocks noGrp="1"/>
          </p:cNvSpPr>
          <p:nvPr>
            <p:ph type="dt" sz="half" idx="10"/>
          </p:nvPr>
        </p:nvSpPr>
        <p:spPr/>
        <p:txBody>
          <a:bodyPr/>
          <a:lstStyle/>
          <a:p>
            <a:fld id="{C086977B-E19F-4EA9-AA3D-A938D5C8B3C7}" type="datetime1">
              <a:rPr lang="en-US" smtClean="0"/>
              <a:t>11/5/2023</a:t>
            </a:fld>
            <a:endParaRPr lang="en-US" dirty="0"/>
          </a:p>
        </p:txBody>
      </p:sp>
    </p:spTree>
    <p:extLst>
      <p:ext uri="{BB962C8B-B14F-4D97-AF65-F5344CB8AC3E}">
        <p14:creationId xmlns:p14="http://schemas.microsoft.com/office/powerpoint/2010/main" val="327119296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docProps/app.xml><?xml version="1.0" encoding="utf-8"?>
<Properties xmlns="http://schemas.openxmlformats.org/officeDocument/2006/extended-properties" xmlns:vt="http://schemas.openxmlformats.org/officeDocument/2006/docPropsVTypes">
  <Template/>
  <TotalTime>2286</TotalTime>
  <Words>3781</Words>
  <Application>Microsoft Office PowerPoint</Application>
  <PresentationFormat>Widescreen</PresentationFormat>
  <Paragraphs>463</Paragraphs>
  <Slides>54</Slides>
  <Notes>8</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54</vt:i4>
      </vt:variant>
    </vt:vector>
  </HeadingPairs>
  <TitlesOfParts>
    <vt:vector size="71" baseType="lpstr">
      <vt:lpstr>aktiv-grotesk</vt:lpstr>
      <vt:lpstr>Arial</vt:lpstr>
      <vt:lpstr>Calibri</vt:lpstr>
      <vt:lpstr>Century Gothic</vt:lpstr>
      <vt:lpstr>euclid_circular_a</vt:lpstr>
      <vt:lpstr>Google Sans</vt:lpstr>
      <vt:lpstr>inherit</vt:lpstr>
      <vt:lpstr>Minion Pro</vt:lpstr>
      <vt:lpstr>Noto Sans</vt:lpstr>
      <vt:lpstr>Nunito</vt:lpstr>
      <vt:lpstr>Open Sans</vt:lpstr>
      <vt:lpstr>Roboto</vt:lpstr>
      <vt:lpstr>Source Sans 3</vt:lpstr>
      <vt:lpstr>system-ui</vt:lpstr>
      <vt:lpstr>Wingdings</vt:lpstr>
      <vt:lpstr>Wingdings 3</vt:lpstr>
      <vt:lpstr>Wisp</vt:lpstr>
      <vt:lpstr>Chapter 3  Data Structures and Applications</vt:lpstr>
      <vt:lpstr>C++ Arrays</vt:lpstr>
      <vt:lpstr>Array Declaration in C++ </vt:lpstr>
      <vt:lpstr>Disadvantages of array</vt:lpstr>
      <vt:lpstr>Structures</vt:lpstr>
      <vt:lpstr>Structure Datatype in C++</vt:lpstr>
      <vt:lpstr>Defining a Structure </vt:lpstr>
      <vt:lpstr>Declaration of Structure Variable</vt:lpstr>
      <vt:lpstr>Accessing Structure Members</vt:lpstr>
      <vt:lpstr>Exercise</vt:lpstr>
      <vt:lpstr>Array of Structures</vt:lpstr>
      <vt:lpstr>Solution</vt:lpstr>
      <vt:lpstr>Pointers Data Structures</vt:lpstr>
      <vt:lpstr>Pointers Data Structures</vt:lpstr>
      <vt:lpstr>Pointers</vt:lpstr>
      <vt:lpstr>Pointers</vt:lpstr>
      <vt:lpstr>Pointers</vt:lpstr>
      <vt:lpstr>Pointers to Structure </vt:lpstr>
      <vt:lpstr>Pointers to Structure</vt:lpstr>
      <vt:lpstr>Pointers to Structure</vt:lpstr>
      <vt:lpstr>Accessing each element of the structure array variable via pointer </vt:lpstr>
      <vt:lpstr>Pointer Operators (Summary)</vt:lpstr>
      <vt:lpstr>Limitation of a C++ structure</vt:lpstr>
      <vt:lpstr>PowerPoint Presentation</vt:lpstr>
      <vt:lpstr>PowerPoint Presentation</vt:lpstr>
      <vt:lpstr>Introduction</vt:lpstr>
      <vt:lpstr>PowerPoint Presentation</vt:lpstr>
      <vt:lpstr>Why linked list data structure needed?</vt:lpstr>
      <vt:lpstr>Single Linked List</vt:lpstr>
      <vt:lpstr>Linked List</vt:lpstr>
      <vt:lpstr>Linked List</vt:lpstr>
      <vt:lpstr>What is a Singly-linked list?</vt:lpstr>
      <vt:lpstr>PowerPoint Presentation</vt:lpstr>
      <vt:lpstr>Types of Linked List</vt:lpstr>
      <vt:lpstr>Basic Linked List Operations </vt:lpstr>
      <vt:lpstr>LL Operations </vt:lpstr>
      <vt:lpstr>Single Linked List</vt:lpstr>
      <vt:lpstr>How to access the first Node?</vt:lpstr>
      <vt:lpstr>Representation of Linked List</vt:lpstr>
      <vt:lpstr>PowerPoint Presentation</vt:lpstr>
      <vt:lpstr>Storing data in a node</vt:lpstr>
      <vt:lpstr>PowerPoint Presentation</vt:lpstr>
      <vt:lpstr>PowerPoint Presentation</vt:lpstr>
      <vt:lpstr>PowerPoint Presentation</vt:lpstr>
      <vt:lpstr>PowerPoint Presentation</vt:lpstr>
      <vt:lpstr>Linked List Implementation in C++</vt:lpstr>
      <vt:lpstr>PowerPoint Presentation</vt:lpstr>
      <vt:lpstr>Inserting a node at the beginning :SLL</vt:lpstr>
      <vt:lpstr>PowerPoint Presentation</vt:lpstr>
      <vt:lpstr>Deletion Operation</vt:lpstr>
      <vt:lpstr>Deleting Last Node</vt:lpstr>
      <vt:lpstr>PowerPoint Presentation</vt:lpstr>
      <vt:lpstr>Representation of Linked List </vt:lpstr>
      <vt:lpstr>Exercises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Fikadu Wayesa</cp:lastModifiedBy>
  <cp:revision>384</cp:revision>
  <dcterms:created xsi:type="dcterms:W3CDTF">2022-06-13T05:00:24Z</dcterms:created>
  <dcterms:modified xsi:type="dcterms:W3CDTF">2023-11-05T16:31:07Z</dcterms:modified>
</cp:coreProperties>
</file>